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0424d2b4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0424d2b4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ff0196606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ff0196606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ff0196606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ff0196606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ff0196606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ff0196606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ff0196606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ff0196606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ff0196606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ff0196606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ff019660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ff019660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ff0196606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ff0196606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ff019660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ff019660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ff0196606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1ff0196606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1ff019660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1ff019660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ff0196606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ff0196606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ff0196606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ff0196606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ff0196606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ff019660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ff0196606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1ff0196606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ff0196606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ff0196606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ff0196606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ff0196606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ff0196606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1ff0196606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ff0196606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1ff0196606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ff0196606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ff0196606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ff0196606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ff0196606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ff019660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ff019660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ff0196606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1ff0196606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ff0196606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ff0196606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ff0196606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ff0196606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ff0196606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ff0196606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1ff0196606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1ff0196606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ff0196606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ff0196606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0424d2b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0424d2b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ff019660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ff019660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ff019660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ff019660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0424d2b4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0424d2b4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ff019660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ff019660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0424d2b4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0424d2b4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5098416" y="49027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5910801" y="42723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1371600" y="2926326"/>
            <a:ext cx="6400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371600" y="3637205"/>
            <a:ext cx="6400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64693" y="997421"/>
            <a:ext cx="59655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765697" y="2571750"/>
            <a:ext cx="59658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43140" y="927382"/>
            <a:ext cx="27132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457200" y="2010279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2787704"/>
            <a:ext cx="822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indent="-228600" lvl="1" marL="9144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1371600" y="4599335"/>
            <a:ext cx="6400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/>
        </p:nvSpPr>
        <p:spPr>
          <a:xfrm>
            <a:off x="5098416" y="49027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6"/>
          <p:cNvSpPr txBox="1"/>
          <p:nvPr/>
        </p:nvSpPr>
        <p:spPr>
          <a:xfrm>
            <a:off x="5910801" y="42723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94948"/>
            <a:ext cx="82296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030768" y="329462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7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3.png"/><Relationship Id="rId13" Type="http://schemas.openxmlformats.org/officeDocument/2006/relationships/image" Target="../media/image36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37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33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67.png"/><Relationship Id="rId5" Type="http://schemas.openxmlformats.org/officeDocument/2006/relationships/image" Target="../media/image54.png"/><Relationship Id="rId6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Relationship Id="rId4" Type="http://schemas.openxmlformats.org/officeDocument/2006/relationships/hyperlink" Target="https://test-290806.github.io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2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825" y="0"/>
            <a:ext cx="4678001" cy="46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3975" y="431350"/>
            <a:ext cx="2462848" cy="246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25" y="1572650"/>
            <a:ext cx="1762800" cy="172315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/>
          <p:nvPr/>
        </p:nvSpPr>
        <p:spPr>
          <a:xfrm>
            <a:off x="1416000" y="882500"/>
            <a:ext cx="6312000" cy="1832100"/>
          </a:xfrm>
          <a:prstGeom prst="roundRect">
            <a:avLst>
              <a:gd fmla="val 16667" name="adj"/>
            </a:avLst>
          </a:prstGeom>
          <a:solidFill>
            <a:srgbClr val="EEEEEE">
              <a:alpha val="70000"/>
            </a:srgbClr>
          </a:solidFill>
          <a:ln cap="flat" cmpd="sng" w="9525">
            <a:solidFill>
              <a:srgbClr val="876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Моделирование движения небесных тел</a:t>
            </a:r>
            <a:endParaRPr sz="4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" name="Google Shape;44;p9"/>
          <p:cNvSpPr/>
          <p:nvPr/>
        </p:nvSpPr>
        <p:spPr>
          <a:xfrm>
            <a:off x="5107100" y="3035450"/>
            <a:ext cx="3970500" cy="1522200"/>
          </a:xfrm>
          <a:prstGeom prst="roundRect">
            <a:avLst>
              <a:gd fmla="val 16667" name="adj"/>
            </a:avLst>
          </a:prstGeom>
          <a:solidFill>
            <a:srgbClr val="EEEEEE">
              <a:alpha val="70000"/>
            </a:srgbClr>
          </a:solidFill>
          <a:ln cap="flat" cmpd="sng" w="9525">
            <a:solidFill>
              <a:srgbClr val="876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Выполнил: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Ступин Тимур Русланович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Преподаватель: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Сорокина Елена Константиновна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3201900" y="4745025"/>
            <a:ext cx="2740200" cy="354300"/>
          </a:xfrm>
          <a:prstGeom prst="roundRect">
            <a:avLst>
              <a:gd fmla="val 16667" name="adj"/>
            </a:avLst>
          </a:prstGeom>
          <a:solidFill>
            <a:srgbClr val="EEEEEE">
              <a:alpha val="70000"/>
            </a:srgbClr>
          </a:solidFill>
          <a:ln cap="flat" cmpd="sng" w="9525">
            <a:solidFill>
              <a:srgbClr val="876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Санкт-Петербург 2024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>
            <a:off x="2702337" y="1085880"/>
            <a:ext cx="3742800" cy="3766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8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Горизонтальная</a:t>
            </a: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 система координат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3821685" y="1085747"/>
            <a:ext cx="1503600" cy="3761700"/>
          </a:xfrm>
          <a:prstGeom prst="chord">
            <a:avLst>
              <a:gd fmla="val 5401208" name="adj1"/>
              <a:gd fmla="val 16193957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/>
          <p:nvPr/>
        </p:nvSpPr>
        <p:spPr>
          <a:xfrm rot="5400000">
            <a:off x="4044201" y="1104462"/>
            <a:ext cx="1058400" cy="3742200"/>
          </a:xfrm>
          <a:prstGeom prst="chord">
            <a:avLst>
              <a:gd fmla="val 5399952" name="adj1"/>
              <a:gd fmla="val 16198627" name="adj2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8"/>
          <p:cNvSpPr/>
          <p:nvPr/>
        </p:nvSpPr>
        <p:spPr>
          <a:xfrm rot="-5400000">
            <a:off x="4050255" y="1100228"/>
            <a:ext cx="1058400" cy="3742200"/>
          </a:xfrm>
          <a:prstGeom prst="chord">
            <a:avLst>
              <a:gd fmla="val 5399952" name="adj1"/>
              <a:gd fmla="val 16198627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2712218" y="2964172"/>
            <a:ext cx="3721500" cy="2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8"/>
          <p:cNvSpPr/>
          <p:nvPr/>
        </p:nvSpPr>
        <p:spPr>
          <a:xfrm rot="10800000">
            <a:off x="3808342" y="1085870"/>
            <a:ext cx="1517100" cy="3761700"/>
          </a:xfrm>
          <a:prstGeom prst="chord">
            <a:avLst>
              <a:gd fmla="val 5405611" name="adj1"/>
              <a:gd fmla="val 1619095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18"/>
          <p:cNvCxnSpPr>
            <a:endCxn id="251" idx="1"/>
          </p:cNvCxnSpPr>
          <p:nvPr/>
        </p:nvCxnSpPr>
        <p:spPr>
          <a:xfrm flipH="1" rot="10800000">
            <a:off x="2702300" y="2974814"/>
            <a:ext cx="3742200" cy="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8"/>
          <p:cNvCxnSpPr/>
          <p:nvPr/>
        </p:nvCxnSpPr>
        <p:spPr>
          <a:xfrm flipH="1">
            <a:off x="4266865" y="2451468"/>
            <a:ext cx="599400" cy="10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7" name="Google Shape;257;p18"/>
          <p:cNvSpPr/>
          <p:nvPr/>
        </p:nvSpPr>
        <p:spPr>
          <a:xfrm>
            <a:off x="6417616" y="2950679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4837961" y="2432683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3821685" y="2468162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2677475" y="2950679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4560489" y="1093949"/>
            <a:ext cx="23100" cy="374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4547559" y="4823838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18"/>
          <p:cNvCxnSpPr>
            <a:stCxn id="261" idx="0"/>
            <a:endCxn id="261" idx="2"/>
          </p:cNvCxnSpPr>
          <p:nvPr/>
        </p:nvCxnSpPr>
        <p:spPr>
          <a:xfrm>
            <a:off x="4572039" y="1093949"/>
            <a:ext cx="0" cy="374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64" name="Google Shape;2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949" y="2871750"/>
            <a:ext cx="172800" cy="23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8"/>
          <p:cNvSpPr/>
          <p:nvPr/>
        </p:nvSpPr>
        <p:spPr>
          <a:xfrm>
            <a:off x="4547559" y="1061275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8"/>
          <p:cNvSpPr/>
          <p:nvPr/>
        </p:nvSpPr>
        <p:spPr>
          <a:xfrm rot="2700000">
            <a:off x="4352932" y="2723296"/>
            <a:ext cx="463721" cy="455235"/>
          </a:xfrm>
          <a:prstGeom prst="arc">
            <a:avLst>
              <a:gd fmla="val 16069509" name="adj1"/>
              <a:gd fmla="val 21364252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8"/>
          <p:cNvSpPr/>
          <p:nvPr/>
        </p:nvSpPr>
        <p:spPr>
          <a:xfrm rot="7680691">
            <a:off x="4352905" y="2666914"/>
            <a:ext cx="463772" cy="455247"/>
          </a:xfrm>
          <a:prstGeom prst="arc">
            <a:avLst>
              <a:gd fmla="val 17096849" name="adj1"/>
              <a:gd fmla="val 2079693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18"/>
          <p:cNvCxnSpPr/>
          <p:nvPr/>
        </p:nvCxnSpPr>
        <p:spPr>
          <a:xfrm>
            <a:off x="3846675" y="2491975"/>
            <a:ext cx="1454700" cy="97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18"/>
          <p:cNvCxnSpPr/>
          <p:nvPr/>
        </p:nvCxnSpPr>
        <p:spPr>
          <a:xfrm flipH="1" rot="10800000">
            <a:off x="4566250" y="2215725"/>
            <a:ext cx="691500" cy="7548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0" name="Google Shape;2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11" y="3139488"/>
            <a:ext cx="242174" cy="25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/>
          <p:nvPr/>
        </p:nvSpPr>
        <p:spPr>
          <a:xfrm>
            <a:off x="5180771" y="2121739"/>
            <a:ext cx="172800" cy="17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18"/>
          <p:cNvCxnSpPr/>
          <p:nvPr/>
        </p:nvCxnSpPr>
        <p:spPr>
          <a:xfrm flipH="1">
            <a:off x="4264225" y="2968100"/>
            <a:ext cx="304800" cy="53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18"/>
          <p:cNvSpPr/>
          <p:nvPr/>
        </p:nvSpPr>
        <p:spPr>
          <a:xfrm>
            <a:off x="4245383" y="3474283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18"/>
          <p:cNvCxnSpPr/>
          <p:nvPr/>
        </p:nvCxnSpPr>
        <p:spPr>
          <a:xfrm>
            <a:off x="4564850" y="2972400"/>
            <a:ext cx="736200" cy="4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18"/>
          <p:cNvSpPr/>
          <p:nvPr/>
        </p:nvSpPr>
        <p:spPr>
          <a:xfrm>
            <a:off x="4480096" y="2883664"/>
            <a:ext cx="172800" cy="175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5276481" y="3440048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8"/>
          <p:cNvGrpSpPr/>
          <p:nvPr/>
        </p:nvGrpSpPr>
        <p:grpSpPr>
          <a:xfrm>
            <a:off x="754350" y="3498763"/>
            <a:ext cx="3491100" cy="412500"/>
            <a:chOff x="650975" y="4333700"/>
            <a:chExt cx="3491100" cy="412500"/>
          </a:xfrm>
        </p:grpSpPr>
        <p:sp>
          <p:nvSpPr>
            <p:cNvPr id="278" name="Google Shape;278;p18"/>
            <p:cNvSpPr/>
            <p:nvPr/>
          </p:nvSpPr>
          <p:spPr>
            <a:xfrm>
              <a:off x="650975" y="4333700"/>
              <a:ext cx="903300" cy="41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Север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79" name="Google Shape;279;p18"/>
            <p:cNvCxnSpPr>
              <a:stCxn id="278" idx="3"/>
              <a:endCxn id="273" idx="2"/>
            </p:cNvCxnSpPr>
            <p:nvPr/>
          </p:nvCxnSpPr>
          <p:spPr>
            <a:xfrm flipH="1" rot="10800000">
              <a:off x="1554275" y="4334150"/>
              <a:ext cx="2587800" cy="205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280" name="Google Shape;2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288" y="2525500"/>
            <a:ext cx="117225" cy="13525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8"/>
          <p:cNvSpPr/>
          <p:nvPr/>
        </p:nvSpPr>
        <p:spPr>
          <a:xfrm>
            <a:off x="7205750" y="2458950"/>
            <a:ext cx="1084200" cy="36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Высота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2" name="Google Shape;282;p18"/>
          <p:cNvSpPr/>
          <p:nvPr/>
        </p:nvSpPr>
        <p:spPr>
          <a:xfrm>
            <a:off x="7446100" y="1272075"/>
            <a:ext cx="12420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Небесное тело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3" name="Google Shape;283;p18"/>
          <p:cNvSpPr/>
          <p:nvPr/>
        </p:nvSpPr>
        <p:spPr>
          <a:xfrm>
            <a:off x="6670450" y="4507350"/>
            <a:ext cx="1242000" cy="36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Азимут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84" name="Google Shape;284;p18"/>
          <p:cNvCxnSpPr>
            <a:stCxn id="282" idx="1"/>
            <a:endCxn id="271" idx="6"/>
          </p:cNvCxnSpPr>
          <p:nvPr/>
        </p:nvCxnSpPr>
        <p:spPr>
          <a:xfrm flipH="1">
            <a:off x="5353600" y="1537125"/>
            <a:ext cx="2092500" cy="67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18"/>
          <p:cNvCxnSpPr>
            <a:stCxn id="281" idx="1"/>
            <a:endCxn id="264" idx="3"/>
          </p:cNvCxnSpPr>
          <p:nvPr/>
        </p:nvCxnSpPr>
        <p:spPr>
          <a:xfrm flipH="1">
            <a:off x="5010650" y="2642250"/>
            <a:ext cx="2195100" cy="34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18"/>
          <p:cNvCxnSpPr>
            <a:stCxn id="283" idx="1"/>
          </p:cNvCxnSpPr>
          <p:nvPr/>
        </p:nvCxnSpPr>
        <p:spPr>
          <a:xfrm rot="10800000">
            <a:off x="4706650" y="3388350"/>
            <a:ext cx="1963800" cy="130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18"/>
          <p:cNvSpPr/>
          <p:nvPr/>
        </p:nvSpPr>
        <p:spPr>
          <a:xfrm>
            <a:off x="248775" y="2306738"/>
            <a:ext cx="1899000" cy="62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Математический горизонт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88" name="Google Shape;288;p18"/>
          <p:cNvCxnSpPr>
            <a:stCxn id="287" idx="3"/>
          </p:cNvCxnSpPr>
          <p:nvPr/>
        </p:nvCxnSpPr>
        <p:spPr>
          <a:xfrm>
            <a:off x="2147775" y="2621288"/>
            <a:ext cx="1170300" cy="1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9" name="Google Shape;289;p18"/>
          <p:cNvGrpSpPr/>
          <p:nvPr/>
        </p:nvGrpSpPr>
        <p:grpSpPr>
          <a:xfrm>
            <a:off x="991950" y="1094025"/>
            <a:ext cx="3580200" cy="649350"/>
            <a:chOff x="861800" y="3645125"/>
            <a:chExt cx="3580200" cy="649350"/>
          </a:xfrm>
        </p:grpSpPr>
        <p:sp>
          <p:nvSpPr>
            <p:cNvPr id="290" name="Google Shape;290;p18"/>
            <p:cNvSpPr/>
            <p:nvPr/>
          </p:nvSpPr>
          <p:spPr>
            <a:xfrm>
              <a:off x="861800" y="3881975"/>
              <a:ext cx="903300" cy="41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Зенит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91" name="Google Shape;291;p18"/>
            <p:cNvCxnSpPr>
              <a:stCxn id="290" idx="3"/>
              <a:endCxn id="261" idx="0"/>
            </p:cNvCxnSpPr>
            <p:nvPr/>
          </p:nvCxnSpPr>
          <p:spPr>
            <a:xfrm flipH="1" rot="10800000">
              <a:off x="1765100" y="3645125"/>
              <a:ext cx="2676900" cy="443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2" name="Google Shape;292;p18"/>
          <p:cNvGrpSpPr/>
          <p:nvPr/>
        </p:nvGrpSpPr>
        <p:grpSpPr>
          <a:xfrm>
            <a:off x="1745250" y="4181425"/>
            <a:ext cx="2826900" cy="654750"/>
            <a:chOff x="861800" y="3881975"/>
            <a:chExt cx="2826900" cy="654750"/>
          </a:xfrm>
        </p:grpSpPr>
        <p:sp>
          <p:nvSpPr>
            <p:cNvPr id="293" name="Google Shape;293;p18"/>
            <p:cNvSpPr/>
            <p:nvPr/>
          </p:nvSpPr>
          <p:spPr>
            <a:xfrm>
              <a:off x="861800" y="3881975"/>
              <a:ext cx="903300" cy="41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Надир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94" name="Google Shape;294;p18"/>
            <p:cNvCxnSpPr>
              <a:stCxn id="293" idx="3"/>
              <a:endCxn id="261" idx="2"/>
            </p:cNvCxnSpPr>
            <p:nvPr/>
          </p:nvCxnSpPr>
          <p:spPr>
            <a:xfrm>
              <a:off x="1765100" y="4088225"/>
              <a:ext cx="1923600" cy="44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1052475" y="1442075"/>
            <a:ext cx="4481400" cy="2800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3610112" y="1442075"/>
            <a:ext cx="4481400" cy="2800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4398450" y="2675675"/>
            <a:ext cx="347100" cy="3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9"/>
          <p:cNvSpPr/>
          <p:nvPr/>
        </p:nvSpPr>
        <p:spPr>
          <a:xfrm>
            <a:off x="1445650" y="1497900"/>
            <a:ext cx="652800" cy="6375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"/>
          <p:cNvSpPr/>
          <p:nvPr/>
        </p:nvSpPr>
        <p:spPr>
          <a:xfrm>
            <a:off x="7151725" y="3455450"/>
            <a:ext cx="652800" cy="6375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1912650" y="3217750"/>
            <a:ext cx="1365900" cy="48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Центр масс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88575" y="1259775"/>
            <a:ext cx="963900" cy="48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Тело 1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6328150" y="2331000"/>
            <a:ext cx="1024800" cy="48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Тело 2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08" name="Google Shape;308;p19"/>
          <p:cNvCxnSpPr>
            <a:stCxn id="305" idx="3"/>
            <a:endCxn id="302" idx="3"/>
          </p:cNvCxnSpPr>
          <p:nvPr/>
        </p:nvCxnSpPr>
        <p:spPr>
          <a:xfrm flipH="1" rot="10800000">
            <a:off x="3278550" y="2960200"/>
            <a:ext cx="1170600" cy="49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19"/>
          <p:cNvCxnSpPr>
            <a:stCxn id="306" idx="3"/>
            <a:endCxn id="303" idx="1"/>
          </p:cNvCxnSpPr>
          <p:nvPr/>
        </p:nvCxnSpPr>
        <p:spPr>
          <a:xfrm>
            <a:off x="1052475" y="1500525"/>
            <a:ext cx="488700" cy="9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19"/>
          <p:cNvCxnSpPr>
            <a:stCxn id="307" idx="2"/>
            <a:endCxn id="304" idx="1"/>
          </p:cNvCxnSpPr>
          <p:nvPr/>
        </p:nvCxnSpPr>
        <p:spPr>
          <a:xfrm>
            <a:off x="6840550" y="2812500"/>
            <a:ext cx="406800" cy="73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19"/>
          <p:cNvSpPr txBox="1"/>
          <p:nvPr/>
        </p:nvSpPr>
        <p:spPr>
          <a:xfrm>
            <a:off x="3248700" y="4309250"/>
            <a:ext cx="264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Задача двух тел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7" name="Google Shape;317;p20"/>
          <p:cNvSpPr txBox="1"/>
          <p:nvPr/>
        </p:nvSpPr>
        <p:spPr>
          <a:xfrm>
            <a:off x="3353850" y="4389575"/>
            <a:ext cx="243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Задача Кеплера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1390300" y="1225038"/>
            <a:ext cx="6358800" cy="3084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7234898" y="1139625"/>
            <a:ext cx="1520100" cy="44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Центр масс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471950" y="1225038"/>
            <a:ext cx="918300" cy="44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Тело 1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21" name="Google Shape;321;p20"/>
          <p:cNvCxnSpPr>
            <a:stCxn id="319" idx="2"/>
            <a:endCxn id="322" idx="7"/>
          </p:cNvCxnSpPr>
          <p:nvPr/>
        </p:nvCxnSpPr>
        <p:spPr>
          <a:xfrm flipH="1">
            <a:off x="6365648" y="1588725"/>
            <a:ext cx="1629300" cy="85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20"/>
          <p:cNvCxnSpPr>
            <a:stCxn id="320" idx="3"/>
            <a:endCxn id="324" idx="1"/>
          </p:cNvCxnSpPr>
          <p:nvPr/>
        </p:nvCxnSpPr>
        <p:spPr>
          <a:xfrm>
            <a:off x="1390250" y="1449588"/>
            <a:ext cx="599400" cy="8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0"/>
          <p:cNvCxnSpPr/>
          <p:nvPr/>
        </p:nvCxnSpPr>
        <p:spPr>
          <a:xfrm>
            <a:off x="2176314" y="1729868"/>
            <a:ext cx="3867000" cy="103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2" name="Google Shape;322;p20"/>
          <p:cNvSpPr/>
          <p:nvPr/>
        </p:nvSpPr>
        <p:spPr>
          <a:xfrm>
            <a:off x="5528211" y="2304138"/>
            <a:ext cx="981000" cy="92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909307" y="1462739"/>
            <a:ext cx="548400" cy="52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p20"/>
          <p:cNvCxnSpPr/>
          <p:nvPr/>
        </p:nvCxnSpPr>
        <p:spPr>
          <a:xfrm>
            <a:off x="2167834" y="1725227"/>
            <a:ext cx="1183800" cy="32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494" y="1535257"/>
            <a:ext cx="282822" cy="37793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0"/>
          <p:cNvSpPr/>
          <p:nvPr/>
        </p:nvSpPr>
        <p:spPr>
          <a:xfrm>
            <a:off x="3459088" y="3321399"/>
            <a:ext cx="1301400" cy="44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Тело 2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29" name="Google Shape;329;p20"/>
          <p:cNvCxnSpPr>
            <a:stCxn id="328" idx="3"/>
            <a:endCxn id="322" idx="3"/>
          </p:cNvCxnSpPr>
          <p:nvPr/>
        </p:nvCxnSpPr>
        <p:spPr>
          <a:xfrm flipH="1" rot="10800000">
            <a:off x="4760488" y="3094449"/>
            <a:ext cx="911400" cy="45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75" y="1663626"/>
            <a:ext cx="3352599" cy="5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650" y="2834850"/>
            <a:ext cx="4615002" cy="4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1"/>
          <p:cNvSpPr txBox="1"/>
          <p:nvPr/>
        </p:nvSpPr>
        <p:spPr>
          <a:xfrm>
            <a:off x="311700" y="1232550"/>
            <a:ext cx="646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Закон сохранения момента импульса в векторной форме: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311700" y="2296875"/>
            <a:ext cx="73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Закон сохранения момента импульса через угловую скорость: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39" name="Google Shape;339;p21"/>
          <p:cNvGrpSpPr/>
          <p:nvPr/>
        </p:nvGrpSpPr>
        <p:grpSpPr>
          <a:xfrm>
            <a:off x="1909600" y="3216875"/>
            <a:ext cx="6247775" cy="1633800"/>
            <a:chOff x="1909600" y="3216875"/>
            <a:chExt cx="6247775" cy="1633800"/>
          </a:xfrm>
        </p:grpSpPr>
        <p:sp>
          <p:nvSpPr>
            <p:cNvPr id="340" name="Google Shape;340;p21"/>
            <p:cNvSpPr/>
            <p:nvPr/>
          </p:nvSpPr>
          <p:spPr>
            <a:xfrm>
              <a:off x="6855975" y="4170875"/>
              <a:ext cx="1301400" cy="57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Угловая скорость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353150" y="4061375"/>
              <a:ext cx="1602000" cy="789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Расстояние между телами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42" name="Google Shape;342;p21"/>
            <p:cNvCxnSpPr>
              <a:stCxn id="341" idx="0"/>
            </p:cNvCxnSpPr>
            <p:nvPr/>
          </p:nvCxnSpPr>
          <p:spPr>
            <a:xfrm rot="10800000">
              <a:off x="5146350" y="3260075"/>
              <a:ext cx="7800" cy="801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3" name="Google Shape;343;p21"/>
            <p:cNvCxnSpPr>
              <a:stCxn id="340" idx="0"/>
            </p:cNvCxnSpPr>
            <p:nvPr/>
          </p:nvCxnSpPr>
          <p:spPr>
            <a:xfrm rot="10800000">
              <a:off x="5671575" y="3219275"/>
              <a:ext cx="1835100" cy="95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44" name="Google Shape;344;p21"/>
            <p:cNvSpPr/>
            <p:nvPr/>
          </p:nvSpPr>
          <p:spPr>
            <a:xfrm>
              <a:off x="1909600" y="4061375"/>
              <a:ext cx="1759200" cy="789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Масса вращающегося тела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45" name="Google Shape;345;p21"/>
            <p:cNvCxnSpPr>
              <a:stCxn id="344" idx="0"/>
            </p:cNvCxnSpPr>
            <p:nvPr/>
          </p:nvCxnSpPr>
          <p:spPr>
            <a:xfrm flipH="1" rot="10800000">
              <a:off x="2789200" y="3216875"/>
              <a:ext cx="1865100" cy="844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1" name="Google Shape;3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874" y="1156463"/>
            <a:ext cx="2576273" cy="6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/>
          <p:nvPr/>
        </p:nvSpPr>
        <p:spPr>
          <a:xfrm>
            <a:off x="1298888" y="1898550"/>
            <a:ext cx="4794600" cy="2598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22"/>
          <p:cNvCxnSpPr>
            <a:stCxn id="352" idx="2"/>
            <a:endCxn id="352" idx="6"/>
          </p:cNvCxnSpPr>
          <p:nvPr/>
        </p:nvCxnSpPr>
        <p:spPr>
          <a:xfrm>
            <a:off x="1298888" y="3197700"/>
            <a:ext cx="479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2"/>
          <p:cNvCxnSpPr/>
          <p:nvPr/>
        </p:nvCxnSpPr>
        <p:spPr>
          <a:xfrm flipH="1" rot="10800000">
            <a:off x="4727063" y="2095750"/>
            <a:ext cx="247500" cy="11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2"/>
          <p:cNvSpPr/>
          <p:nvPr/>
        </p:nvSpPr>
        <p:spPr>
          <a:xfrm>
            <a:off x="4875813" y="2012525"/>
            <a:ext cx="193500" cy="19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2"/>
          <p:cNvSpPr/>
          <p:nvPr/>
        </p:nvSpPr>
        <p:spPr>
          <a:xfrm>
            <a:off x="4634913" y="3108875"/>
            <a:ext cx="193500" cy="19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2"/>
          <p:cNvSpPr/>
          <p:nvPr/>
        </p:nvSpPr>
        <p:spPr>
          <a:xfrm>
            <a:off x="4547138" y="2970000"/>
            <a:ext cx="463800" cy="455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563" y="2939325"/>
            <a:ext cx="117225" cy="1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188" y="2517300"/>
            <a:ext cx="117225" cy="13525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2"/>
          <p:cNvSpPr/>
          <p:nvPr/>
        </p:nvSpPr>
        <p:spPr>
          <a:xfrm>
            <a:off x="6543713" y="1898550"/>
            <a:ext cx="1301400" cy="57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Истинная аномалия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61" name="Google Shape;361;p22"/>
          <p:cNvCxnSpPr>
            <a:stCxn id="360" idx="1"/>
            <a:endCxn id="358" idx="3"/>
          </p:cNvCxnSpPr>
          <p:nvPr/>
        </p:nvCxnSpPr>
        <p:spPr>
          <a:xfrm flipH="1">
            <a:off x="5109713" y="2183700"/>
            <a:ext cx="1434000" cy="83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2" name="Google Shape;362;p22"/>
          <p:cNvGrpSpPr/>
          <p:nvPr/>
        </p:nvGrpSpPr>
        <p:grpSpPr>
          <a:xfrm>
            <a:off x="5128525" y="1245600"/>
            <a:ext cx="1712475" cy="492600"/>
            <a:chOff x="5128525" y="1245600"/>
            <a:chExt cx="1712475" cy="492600"/>
          </a:xfrm>
        </p:grpSpPr>
        <p:sp>
          <p:nvSpPr>
            <p:cNvPr id="363" name="Google Shape;363;p22"/>
            <p:cNvSpPr/>
            <p:nvPr/>
          </p:nvSpPr>
          <p:spPr>
            <a:xfrm>
              <a:off x="5128525" y="1277850"/>
              <a:ext cx="802800" cy="4281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6038200" y="1245600"/>
              <a:ext cx="802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???</a:t>
              </a:r>
              <a:endParaRPr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70" name="Google Shape;370;p23"/>
          <p:cNvGrpSpPr/>
          <p:nvPr/>
        </p:nvGrpSpPr>
        <p:grpSpPr>
          <a:xfrm>
            <a:off x="-2542650" y="1061275"/>
            <a:ext cx="6734400" cy="3996300"/>
            <a:chOff x="-2542650" y="1061275"/>
            <a:chExt cx="6734400" cy="3996300"/>
          </a:xfrm>
        </p:grpSpPr>
        <p:sp>
          <p:nvSpPr>
            <p:cNvPr id="371" name="Google Shape;371;p23"/>
            <p:cNvSpPr/>
            <p:nvPr/>
          </p:nvSpPr>
          <p:spPr>
            <a:xfrm>
              <a:off x="3844439" y="3008210"/>
              <a:ext cx="87900" cy="102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23"/>
            <p:cNvGrpSpPr/>
            <p:nvPr/>
          </p:nvGrpSpPr>
          <p:grpSpPr>
            <a:xfrm>
              <a:off x="-2542650" y="1061275"/>
              <a:ext cx="6734400" cy="3996300"/>
              <a:chOff x="-2542650" y="1061275"/>
              <a:chExt cx="6734400" cy="3996300"/>
            </a:xfrm>
          </p:grpSpPr>
          <p:cxnSp>
            <p:nvCxnSpPr>
              <p:cNvPr id="373" name="Google Shape;373;p23"/>
              <p:cNvCxnSpPr/>
              <p:nvPr/>
            </p:nvCxnSpPr>
            <p:spPr>
              <a:xfrm rot="10800000">
                <a:off x="3880545" y="2352856"/>
                <a:ext cx="6900" cy="706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74" name="Google Shape;374;p23"/>
              <p:cNvGrpSpPr/>
              <p:nvPr/>
            </p:nvGrpSpPr>
            <p:grpSpPr>
              <a:xfrm>
                <a:off x="-2542650" y="1061275"/>
                <a:ext cx="6734400" cy="3996300"/>
                <a:chOff x="-2542650" y="1061275"/>
                <a:chExt cx="6734400" cy="3996300"/>
              </a:xfrm>
            </p:grpSpPr>
            <p:sp>
              <p:nvSpPr>
                <p:cNvPr id="375" name="Google Shape;375;p23"/>
                <p:cNvSpPr/>
                <p:nvPr/>
              </p:nvSpPr>
              <p:spPr>
                <a:xfrm>
                  <a:off x="-2542650" y="1061275"/>
                  <a:ext cx="6431100" cy="39963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76" name="Google Shape;376;p23"/>
                <p:cNvCxnSpPr>
                  <a:stCxn id="375" idx="2"/>
                  <a:endCxn id="375" idx="6"/>
                </p:cNvCxnSpPr>
                <p:nvPr/>
              </p:nvCxnSpPr>
              <p:spPr>
                <a:xfrm>
                  <a:off x="-2542650" y="3059425"/>
                  <a:ext cx="6431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7" name="Google Shape;377;p23"/>
                <p:cNvSpPr/>
                <p:nvPr/>
              </p:nvSpPr>
              <p:spPr>
                <a:xfrm>
                  <a:off x="2006519" y="2998444"/>
                  <a:ext cx="115500" cy="121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78" name="Google Shape;378;p2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930412" y="2409298"/>
                  <a:ext cx="157233" cy="2080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9" name="Google Shape;379;p23"/>
                <p:cNvSpPr/>
                <p:nvPr/>
              </p:nvSpPr>
              <p:spPr>
                <a:xfrm>
                  <a:off x="628950" y="3008200"/>
                  <a:ext cx="87900" cy="1023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23"/>
                <p:cNvSpPr/>
                <p:nvPr/>
              </p:nvSpPr>
              <p:spPr>
                <a:xfrm rot="5400000">
                  <a:off x="2817000" y="1926502"/>
                  <a:ext cx="324300" cy="1818600"/>
                </a:xfrm>
                <a:prstGeom prst="leftBrace">
                  <a:avLst>
                    <a:gd fmla="val 50000" name="adj1"/>
                    <a:gd fmla="val 49816" name="adj2"/>
                  </a:avLst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81" name="Google Shape;381;p23"/>
                <p:cNvCxnSpPr/>
                <p:nvPr/>
              </p:nvCxnSpPr>
              <p:spPr>
                <a:xfrm flipH="1">
                  <a:off x="2453939" y="3054301"/>
                  <a:ext cx="1390500" cy="1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82" name="Google Shape;382;p23"/>
                <p:cNvCxnSpPr/>
                <p:nvPr/>
              </p:nvCxnSpPr>
              <p:spPr>
                <a:xfrm flipH="1">
                  <a:off x="3143378" y="3054167"/>
                  <a:ext cx="719400" cy="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00F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id="383" name="Google Shape;383;p2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349227" y="3110702"/>
                  <a:ext cx="134150" cy="2153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4" name="Google Shape;384;p2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964102" y="2431771"/>
                  <a:ext cx="227648" cy="345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5" name="Google Shape;385;p2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648198" y="3110712"/>
                  <a:ext cx="174869" cy="2469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6" name="Google Shape;386;p2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852425" y="4413699"/>
                  <a:ext cx="201625" cy="2744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7" name="Google Shape;387;p23"/>
                <p:cNvSpPr/>
                <p:nvPr/>
              </p:nvSpPr>
              <p:spPr>
                <a:xfrm>
                  <a:off x="3702425" y="4166800"/>
                  <a:ext cx="234300" cy="246900"/>
                </a:xfrm>
                <a:prstGeom prst="ellipse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8" name="Google Shape;388;p23"/>
              <p:cNvSpPr/>
              <p:nvPr/>
            </p:nvSpPr>
            <p:spPr>
              <a:xfrm>
                <a:off x="3786725" y="4256050"/>
                <a:ext cx="65700" cy="68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3"/>
          <p:cNvSpPr txBox="1"/>
          <p:nvPr/>
        </p:nvSpPr>
        <p:spPr>
          <a:xfrm>
            <a:off x="4753950" y="1537325"/>
            <a:ext cx="65700" cy="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3"/>
          <p:cNvGrpSpPr/>
          <p:nvPr/>
        </p:nvGrpSpPr>
        <p:grpSpPr>
          <a:xfrm>
            <a:off x="3762500" y="1124713"/>
            <a:ext cx="5265300" cy="1169850"/>
            <a:chOff x="3762500" y="1124713"/>
            <a:chExt cx="5265300" cy="1169850"/>
          </a:xfrm>
        </p:grpSpPr>
        <p:pic>
          <p:nvPicPr>
            <p:cNvPr id="391" name="Google Shape;391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1617462"/>
              <a:ext cx="3899723" cy="67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23"/>
            <p:cNvSpPr txBox="1"/>
            <p:nvPr/>
          </p:nvSpPr>
          <p:spPr>
            <a:xfrm>
              <a:off x="3762500" y="1124713"/>
              <a:ext cx="5265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Char char="●"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Момент импульса через линейную скорость: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93" name="Google Shape;393;p23"/>
          <p:cNvGrpSpPr/>
          <p:nvPr/>
        </p:nvGrpSpPr>
        <p:grpSpPr>
          <a:xfrm>
            <a:off x="4267400" y="2356188"/>
            <a:ext cx="5265300" cy="2534413"/>
            <a:chOff x="4267400" y="2356188"/>
            <a:chExt cx="5265300" cy="2534413"/>
          </a:xfrm>
        </p:grpSpPr>
        <p:pic>
          <p:nvPicPr>
            <p:cNvPr id="394" name="Google Shape;394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8575" y="3341675"/>
              <a:ext cx="1747999" cy="67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23"/>
            <p:cNvSpPr txBox="1"/>
            <p:nvPr/>
          </p:nvSpPr>
          <p:spPr>
            <a:xfrm>
              <a:off x="4267400" y="2356188"/>
              <a:ext cx="5265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Char char="●"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По второму закону Ньютона: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396" name="Google Shape;396;p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48412" y="2787300"/>
              <a:ext cx="1303281" cy="431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35787" y="3507575"/>
              <a:ext cx="466980" cy="34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701975" y="3305485"/>
              <a:ext cx="1162311" cy="67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23"/>
            <p:cNvSpPr/>
            <p:nvPr/>
          </p:nvSpPr>
          <p:spPr>
            <a:xfrm>
              <a:off x="7234125" y="3273925"/>
              <a:ext cx="630300" cy="345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0" name="Google Shape;400;p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704000" y="2937138"/>
              <a:ext cx="201625" cy="2445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1" name="Google Shape;401;p23"/>
            <p:cNvCxnSpPr>
              <a:stCxn id="400" idx="1"/>
              <a:endCxn id="399" idx="3"/>
            </p:cNvCxnSpPr>
            <p:nvPr/>
          </p:nvCxnSpPr>
          <p:spPr>
            <a:xfrm flipH="1">
              <a:off x="7864300" y="3059419"/>
              <a:ext cx="839700" cy="387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02" name="Google Shape;402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111787" y="3471375"/>
              <a:ext cx="466980" cy="34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668787" y="4256050"/>
              <a:ext cx="466980" cy="34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48425" y="4069650"/>
              <a:ext cx="1043349" cy="734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3"/>
            <p:cNvSpPr/>
            <p:nvPr/>
          </p:nvSpPr>
          <p:spPr>
            <a:xfrm>
              <a:off x="6186400" y="4018800"/>
              <a:ext cx="1227000" cy="871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1" name="Google Shape;411;p24"/>
          <p:cNvSpPr/>
          <p:nvPr/>
        </p:nvSpPr>
        <p:spPr>
          <a:xfrm>
            <a:off x="-2542650" y="1061275"/>
            <a:ext cx="6431100" cy="3996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2" name="Google Shape;412;p24"/>
          <p:cNvCxnSpPr>
            <a:stCxn id="411" idx="2"/>
            <a:endCxn id="411" idx="6"/>
          </p:cNvCxnSpPr>
          <p:nvPr/>
        </p:nvCxnSpPr>
        <p:spPr>
          <a:xfrm>
            <a:off x="-2542650" y="3059425"/>
            <a:ext cx="643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3" name="Google Shape;413;p24"/>
          <p:cNvSpPr/>
          <p:nvPr/>
        </p:nvSpPr>
        <p:spPr>
          <a:xfrm>
            <a:off x="2006519" y="2998444"/>
            <a:ext cx="115500" cy="12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737" y="2283448"/>
            <a:ext cx="157233" cy="20801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4"/>
          <p:cNvSpPr/>
          <p:nvPr/>
        </p:nvSpPr>
        <p:spPr>
          <a:xfrm rot="-5400000">
            <a:off x="2041647" y="1685150"/>
            <a:ext cx="477300" cy="3216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833" y="3561029"/>
            <a:ext cx="186835" cy="16602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4"/>
          <p:cNvSpPr/>
          <p:nvPr/>
        </p:nvSpPr>
        <p:spPr>
          <a:xfrm>
            <a:off x="628958" y="3008210"/>
            <a:ext cx="87900" cy="102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4"/>
          <p:cNvSpPr/>
          <p:nvPr/>
        </p:nvSpPr>
        <p:spPr>
          <a:xfrm rot="5400000">
            <a:off x="2726448" y="1853907"/>
            <a:ext cx="489900" cy="1818600"/>
          </a:xfrm>
          <a:prstGeom prst="leftBrace">
            <a:avLst>
              <a:gd fmla="val 50000" name="adj1"/>
              <a:gd fmla="val 49816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24"/>
          <p:cNvCxnSpPr/>
          <p:nvPr/>
        </p:nvCxnSpPr>
        <p:spPr>
          <a:xfrm rot="10800000">
            <a:off x="3880545" y="2352856"/>
            <a:ext cx="6900" cy="706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24"/>
          <p:cNvCxnSpPr/>
          <p:nvPr/>
        </p:nvCxnSpPr>
        <p:spPr>
          <a:xfrm flipH="1">
            <a:off x="2453939" y="3054301"/>
            <a:ext cx="1390500" cy="1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24"/>
          <p:cNvCxnSpPr/>
          <p:nvPr/>
        </p:nvCxnSpPr>
        <p:spPr>
          <a:xfrm flipH="1">
            <a:off x="3143378" y="3054167"/>
            <a:ext cx="719400" cy="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24"/>
          <p:cNvSpPr/>
          <p:nvPr/>
        </p:nvSpPr>
        <p:spPr>
          <a:xfrm>
            <a:off x="3844439" y="3008210"/>
            <a:ext cx="87900" cy="102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752" y="2808702"/>
            <a:ext cx="134150" cy="21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102" y="2431771"/>
            <a:ext cx="227648" cy="34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3461" y="2777087"/>
            <a:ext cx="174869" cy="24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2425" y="4413699"/>
            <a:ext cx="201625" cy="2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4"/>
          <p:cNvSpPr/>
          <p:nvPr/>
        </p:nvSpPr>
        <p:spPr>
          <a:xfrm>
            <a:off x="3702425" y="4166800"/>
            <a:ext cx="234300" cy="246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4"/>
          <p:cNvSpPr/>
          <p:nvPr/>
        </p:nvSpPr>
        <p:spPr>
          <a:xfrm>
            <a:off x="3786725" y="4256050"/>
            <a:ext cx="65700" cy="68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3762500" y="1124713"/>
            <a:ext cx="526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Центростремительное ускорение через линейную скорость: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30" name="Google Shape;43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3826" y="1801825"/>
            <a:ext cx="1141501" cy="8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4"/>
          <p:cNvSpPr/>
          <p:nvPr/>
        </p:nvSpPr>
        <p:spPr>
          <a:xfrm>
            <a:off x="7506500" y="1562075"/>
            <a:ext cx="15213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Радиус кривизны траектории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32" name="Google Shape;432;p24"/>
          <p:cNvCxnSpPr>
            <a:stCxn id="431" idx="1"/>
          </p:cNvCxnSpPr>
          <p:nvPr/>
        </p:nvCxnSpPr>
        <p:spPr>
          <a:xfrm flipH="1">
            <a:off x="6198800" y="1996925"/>
            <a:ext cx="1307700" cy="47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3" name="Google Shape;433;p24"/>
          <p:cNvGrpSpPr/>
          <p:nvPr/>
        </p:nvGrpSpPr>
        <p:grpSpPr>
          <a:xfrm>
            <a:off x="4220000" y="2720875"/>
            <a:ext cx="4807800" cy="2186250"/>
            <a:chOff x="4220000" y="2720875"/>
            <a:chExt cx="4807800" cy="2186250"/>
          </a:xfrm>
        </p:grpSpPr>
        <p:pic>
          <p:nvPicPr>
            <p:cNvPr id="434" name="Google Shape;434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664875" y="3412025"/>
              <a:ext cx="2375549" cy="48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24"/>
            <p:cNvSpPr txBox="1"/>
            <p:nvPr/>
          </p:nvSpPr>
          <p:spPr>
            <a:xfrm>
              <a:off x="4220000" y="2720875"/>
              <a:ext cx="4693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Char char="●"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Радиус кривизны для рассматриваемой точки эллипса: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4929163" y="4317025"/>
              <a:ext cx="1203300" cy="590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Большая полуось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209200" y="4317025"/>
              <a:ext cx="1818600" cy="590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Эксцентриситет 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438" name="Google Shape;438;p24"/>
            <p:cNvCxnSpPr>
              <a:stCxn id="436" idx="0"/>
            </p:cNvCxnSpPr>
            <p:nvPr/>
          </p:nvCxnSpPr>
          <p:spPr>
            <a:xfrm flipH="1" rot="10800000">
              <a:off x="5530813" y="3804325"/>
              <a:ext cx="972900" cy="512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" name="Google Shape;439;p24"/>
            <p:cNvCxnSpPr>
              <a:stCxn id="437" idx="0"/>
            </p:cNvCxnSpPr>
            <p:nvPr/>
          </p:nvCxnSpPr>
          <p:spPr>
            <a:xfrm rot="10800000">
              <a:off x="7713500" y="3813925"/>
              <a:ext cx="405000" cy="503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5" name="Google Shape;445;p25"/>
          <p:cNvSpPr txBox="1"/>
          <p:nvPr/>
        </p:nvSpPr>
        <p:spPr>
          <a:xfrm>
            <a:off x="311700" y="1061275"/>
            <a:ext cx="570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Приравняем полученные формулы для ускорения: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46" name="Google Shape;4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25" y="1596628"/>
            <a:ext cx="1608864" cy="10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587" y="1804584"/>
            <a:ext cx="856625" cy="6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925" y="1492375"/>
            <a:ext cx="4665613" cy="104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25"/>
          <p:cNvGrpSpPr/>
          <p:nvPr/>
        </p:nvGrpSpPr>
        <p:grpSpPr>
          <a:xfrm>
            <a:off x="311700" y="2645950"/>
            <a:ext cx="7849785" cy="1535500"/>
            <a:chOff x="311700" y="2645950"/>
            <a:chExt cx="7849785" cy="1535500"/>
          </a:xfrm>
        </p:grpSpPr>
        <p:pic>
          <p:nvPicPr>
            <p:cNvPr id="450" name="Google Shape;45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82511" y="3285000"/>
              <a:ext cx="7178974" cy="896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25"/>
            <p:cNvSpPr txBox="1"/>
            <p:nvPr/>
          </p:nvSpPr>
          <p:spPr>
            <a:xfrm>
              <a:off x="311700" y="2645950"/>
              <a:ext cx="6252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Char char="●"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Подставим скорость в формулу момента импульса: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57" name="Google Shape;4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50" y="1575725"/>
            <a:ext cx="3500202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6"/>
          <p:cNvSpPr txBox="1"/>
          <p:nvPr/>
        </p:nvSpPr>
        <p:spPr>
          <a:xfrm>
            <a:off x="311700" y="1061275"/>
            <a:ext cx="67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Приравняем имеющиеся выражения момента импульса: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59" name="Google Shape;4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905" y="1759286"/>
            <a:ext cx="495499" cy="3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5050" y="1535250"/>
            <a:ext cx="3250774" cy="8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6"/>
          <p:cNvSpPr/>
          <p:nvPr/>
        </p:nvSpPr>
        <p:spPr>
          <a:xfrm>
            <a:off x="5236200" y="1432550"/>
            <a:ext cx="3443100" cy="1033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26"/>
          <p:cNvGrpSpPr/>
          <p:nvPr/>
        </p:nvGrpSpPr>
        <p:grpSpPr>
          <a:xfrm>
            <a:off x="311700" y="2560925"/>
            <a:ext cx="8441749" cy="1702584"/>
            <a:chOff x="311700" y="2560925"/>
            <a:chExt cx="8441749" cy="1702584"/>
          </a:xfrm>
        </p:grpSpPr>
        <p:pic>
          <p:nvPicPr>
            <p:cNvPr id="463" name="Google Shape;46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6025" y="3243725"/>
              <a:ext cx="3775248" cy="81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26"/>
            <p:cNvSpPr txBox="1"/>
            <p:nvPr/>
          </p:nvSpPr>
          <p:spPr>
            <a:xfrm>
              <a:off x="311700" y="2560925"/>
              <a:ext cx="6729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Char char="●"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Применим метод разделения переменных: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465" name="Google Shape;46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36200" y="3317550"/>
              <a:ext cx="3517249" cy="945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0980" y="3520198"/>
              <a:ext cx="495499" cy="366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2" name="Google Shape;472;p27"/>
          <p:cNvSpPr txBox="1"/>
          <p:nvPr/>
        </p:nvSpPr>
        <p:spPr>
          <a:xfrm>
            <a:off x="311700" y="1061275"/>
            <a:ext cx="67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Проинтегрируем обе части: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73" name="Google Shape;4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976" y="1587625"/>
            <a:ext cx="4941373" cy="1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7"/>
          <p:cNvSpPr/>
          <p:nvPr/>
        </p:nvSpPr>
        <p:spPr>
          <a:xfrm>
            <a:off x="461950" y="3324225"/>
            <a:ext cx="1626000" cy="85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Время прохождения перицентра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75" name="Google Shape;475;p27"/>
          <p:cNvCxnSpPr>
            <a:stCxn id="474" idx="0"/>
          </p:cNvCxnSpPr>
          <p:nvPr/>
        </p:nvCxnSpPr>
        <p:spPr>
          <a:xfrm flipH="1" rot="10800000">
            <a:off x="1274950" y="2562225"/>
            <a:ext cx="1165500" cy="76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27"/>
          <p:cNvSpPr/>
          <p:nvPr/>
        </p:nvSpPr>
        <p:spPr>
          <a:xfrm>
            <a:off x="2977650" y="3406125"/>
            <a:ext cx="1397400" cy="69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Функция от угла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77" name="Google Shape;477;p27"/>
          <p:cNvCxnSpPr>
            <a:stCxn id="476" idx="0"/>
          </p:cNvCxnSpPr>
          <p:nvPr/>
        </p:nvCxnSpPr>
        <p:spPr>
          <a:xfrm flipH="1" rot="10800000">
            <a:off x="3676350" y="2243025"/>
            <a:ext cx="640800" cy="116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8" name="Google Shape;478;p27"/>
          <p:cNvGrpSpPr/>
          <p:nvPr/>
        </p:nvGrpSpPr>
        <p:grpSpPr>
          <a:xfrm>
            <a:off x="5637200" y="3198250"/>
            <a:ext cx="2669700" cy="1163100"/>
            <a:chOff x="5637200" y="3198250"/>
            <a:chExt cx="2669700" cy="1163100"/>
          </a:xfrm>
        </p:grpSpPr>
        <p:pic>
          <p:nvPicPr>
            <p:cNvPr id="479" name="Google Shape;47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0925" y="3254310"/>
              <a:ext cx="2516701" cy="98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27"/>
            <p:cNvSpPr/>
            <p:nvPr/>
          </p:nvSpPr>
          <p:spPr>
            <a:xfrm>
              <a:off x="5637200" y="3198250"/>
              <a:ext cx="2669700" cy="11631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27"/>
          <p:cNvSpPr/>
          <p:nvPr/>
        </p:nvSpPr>
        <p:spPr>
          <a:xfrm>
            <a:off x="4611450" y="1627975"/>
            <a:ext cx="2175600" cy="1100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7"/>
          <p:cNvSpPr/>
          <p:nvPr/>
        </p:nvSpPr>
        <p:spPr>
          <a:xfrm>
            <a:off x="7641900" y="951650"/>
            <a:ext cx="774600" cy="43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const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83" name="Google Shape;483;p27"/>
          <p:cNvCxnSpPr>
            <a:stCxn id="482" idx="1"/>
            <a:endCxn id="481" idx="0"/>
          </p:cNvCxnSpPr>
          <p:nvPr/>
        </p:nvCxnSpPr>
        <p:spPr>
          <a:xfrm flipH="1">
            <a:off x="5699100" y="1167200"/>
            <a:ext cx="1942800" cy="46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Введение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0" y="1575550"/>
            <a:ext cx="2467701" cy="247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262" y="1738375"/>
            <a:ext cx="1704934" cy="23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0"/>
          <p:cNvPicPr preferRelativeResize="0"/>
          <p:nvPr/>
        </p:nvPicPr>
        <p:blipFill rotWithShape="1">
          <a:blip r:embed="rId5">
            <a:alphaModFix/>
          </a:blip>
          <a:srcRect b="4434" l="0" r="0" t="0"/>
          <a:stretch/>
        </p:blipFill>
        <p:spPr>
          <a:xfrm>
            <a:off x="6430150" y="1575550"/>
            <a:ext cx="2272713" cy="24702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/>
          <p:nvPr/>
        </p:nvSpPr>
        <p:spPr>
          <a:xfrm>
            <a:off x="311700" y="1061275"/>
            <a:ext cx="852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Астрономия – один из древнейших разделов физики, изучающий движение небесных тел и их взаимодействие.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0"/>
          <p:cNvSpPr txBox="1"/>
          <p:nvPr/>
        </p:nvSpPr>
        <p:spPr>
          <a:xfrm>
            <a:off x="803250" y="4045850"/>
            <a:ext cx="158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Исаак</a:t>
            </a: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Ньютон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" name="Google Shape;56;p10"/>
          <p:cNvSpPr txBox="1"/>
          <p:nvPr/>
        </p:nvSpPr>
        <p:spPr>
          <a:xfrm>
            <a:off x="3727675" y="4045850"/>
            <a:ext cx="180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Иоганн Кеплер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6430150" y="4045850"/>
            <a:ext cx="215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Николай Коперник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9" name="Google Shape;489;p28"/>
          <p:cNvSpPr txBox="1"/>
          <p:nvPr/>
        </p:nvSpPr>
        <p:spPr>
          <a:xfrm>
            <a:off x="311700" y="1061275"/>
            <a:ext cx="67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Вычислим интеграл в правой части и распишем r: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90" name="Google Shape;4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363" y="1837650"/>
            <a:ext cx="4961248" cy="8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536" y="3009775"/>
            <a:ext cx="4558926" cy="9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8"/>
          <p:cNvSpPr/>
          <p:nvPr/>
        </p:nvSpPr>
        <p:spPr>
          <a:xfrm>
            <a:off x="5286363" y="1882225"/>
            <a:ext cx="1082700" cy="33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8"/>
          <p:cNvSpPr/>
          <p:nvPr/>
        </p:nvSpPr>
        <p:spPr>
          <a:xfrm>
            <a:off x="7716800" y="1061275"/>
            <a:ext cx="774600" cy="43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const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94" name="Google Shape;494;p28"/>
          <p:cNvCxnSpPr>
            <a:stCxn id="493" idx="1"/>
            <a:endCxn id="492" idx="0"/>
          </p:cNvCxnSpPr>
          <p:nvPr/>
        </p:nvCxnSpPr>
        <p:spPr>
          <a:xfrm flipH="1">
            <a:off x="5827700" y="1276825"/>
            <a:ext cx="1889100" cy="6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28"/>
          <p:cNvSpPr txBox="1"/>
          <p:nvPr/>
        </p:nvSpPr>
        <p:spPr>
          <a:xfrm>
            <a:off x="4572000" y="4328600"/>
            <a:ext cx="378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Ну и как это интегрировать…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01" name="Google Shape;5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149" y="1416175"/>
            <a:ext cx="2623698" cy="6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9"/>
          <p:cNvSpPr txBox="1"/>
          <p:nvPr/>
        </p:nvSpPr>
        <p:spPr>
          <a:xfrm>
            <a:off x="311700" y="1061275"/>
            <a:ext cx="67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Введем замену: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6871325" y="1125500"/>
            <a:ext cx="2067300" cy="5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Эксцентрическая аномалия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04" name="Google Shape;504;p29"/>
          <p:cNvCxnSpPr>
            <a:stCxn id="503" idx="1"/>
          </p:cNvCxnSpPr>
          <p:nvPr/>
        </p:nvCxnSpPr>
        <p:spPr>
          <a:xfrm flipH="1">
            <a:off x="5866325" y="1407650"/>
            <a:ext cx="1005000" cy="14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5" name="Google Shape;505;p29"/>
          <p:cNvGrpSpPr/>
          <p:nvPr/>
        </p:nvGrpSpPr>
        <p:grpSpPr>
          <a:xfrm>
            <a:off x="421900" y="2057825"/>
            <a:ext cx="8174600" cy="3025500"/>
            <a:chOff x="421900" y="2057825"/>
            <a:chExt cx="8174600" cy="3025500"/>
          </a:xfrm>
        </p:grpSpPr>
        <p:sp>
          <p:nvSpPr>
            <p:cNvPr id="506" name="Google Shape;506;p29"/>
            <p:cNvSpPr/>
            <p:nvPr/>
          </p:nvSpPr>
          <p:spPr>
            <a:xfrm>
              <a:off x="2977950" y="2057825"/>
              <a:ext cx="3188100" cy="3025500"/>
            </a:xfrm>
            <a:prstGeom prst="ellipse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977950" y="2571986"/>
              <a:ext cx="3188100" cy="1980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8" name="Google Shape;508;p29"/>
            <p:cNvCxnSpPr>
              <a:stCxn id="507" idx="2"/>
              <a:endCxn id="507" idx="6"/>
            </p:cNvCxnSpPr>
            <p:nvPr/>
          </p:nvCxnSpPr>
          <p:spPr>
            <a:xfrm>
              <a:off x="2977950" y="3562436"/>
              <a:ext cx="3188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29"/>
            <p:cNvCxnSpPr>
              <a:stCxn id="507" idx="0"/>
              <a:endCxn id="507" idx="4"/>
            </p:cNvCxnSpPr>
            <p:nvPr/>
          </p:nvCxnSpPr>
          <p:spPr>
            <a:xfrm>
              <a:off x="4572000" y="2571986"/>
              <a:ext cx="0" cy="198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29"/>
            <p:cNvCxnSpPr/>
            <p:nvPr/>
          </p:nvCxnSpPr>
          <p:spPr>
            <a:xfrm flipH="1" rot="10800000">
              <a:off x="4569746" y="2162420"/>
              <a:ext cx="579000" cy="14085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29"/>
            <p:cNvCxnSpPr/>
            <p:nvPr/>
          </p:nvCxnSpPr>
          <p:spPr>
            <a:xfrm>
              <a:off x="5148324" y="2160909"/>
              <a:ext cx="4500" cy="14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512" name="Google Shape;512;p29"/>
            <p:cNvSpPr/>
            <p:nvPr/>
          </p:nvSpPr>
          <p:spPr>
            <a:xfrm>
              <a:off x="4538610" y="3534126"/>
              <a:ext cx="66300" cy="72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3" name="Google Shape;513;p29"/>
            <p:cNvCxnSpPr/>
            <p:nvPr/>
          </p:nvCxnSpPr>
          <p:spPr>
            <a:xfrm>
              <a:off x="5148144" y="2159117"/>
              <a:ext cx="1800" cy="48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4" name="Google Shape;514;p29"/>
            <p:cNvSpPr/>
            <p:nvPr/>
          </p:nvSpPr>
          <p:spPr>
            <a:xfrm>
              <a:off x="5116647" y="2124248"/>
              <a:ext cx="66300" cy="72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5" name="Google Shape;515;p29"/>
            <p:cNvCxnSpPr/>
            <p:nvPr/>
          </p:nvCxnSpPr>
          <p:spPr>
            <a:xfrm rot="10800000">
              <a:off x="5148927" y="2640771"/>
              <a:ext cx="277200" cy="92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6" name="Google Shape;516;p29"/>
            <p:cNvSpPr/>
            <p:nvPr/>
          </p:nvSpPr>
          <p:spPr>
            <a:xfrm>
              <a:off x="5116647" y="2605170"/>
              <a:ext cx="66300" cy="72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5225825" y="3430425"/>
              <a:ext cx="322200" cy="264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8" name="Google Shape;51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0888" y="3307025"/>
              <a:ext cx="117225" cy="1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28313" y="2995100"/>
              <a:ext cx="117225" cy="135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98800" y="2678075"/>
              <a:ext cx="153975" cy="1368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29"/>
            <p:cNvSpPr/>
            <p:nvPr/>
          </p:nvSpPr>
          <p:spPr>
            <a:xfrm>
              <a:off x="4483175" y="3416525"/>
              <a:ext cx="236400" cy="290700"/>
            </a:xfrm>
            <a:prstGeom prst="arc">
              <a:avLst>
                <a:gd fmla="val 16951665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9"/>
            <p:cNvSpPr/>
            <p:nvPr/>
          </p:nvSpPr>
          <p:spPr>
            <a:xfrm rot="-5400000">
              <a:off x="4958700" y="3220250"/>
              <a:ext cx="86100" cy="8595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3" name="Google Shape;523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36499" y="3350924"/>
              <a:ext cx="153988" cy="150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9"/>
            <p:cNvSpPr/>
            <p:nvPr/>
          </p:nvSpPr>
          <p:spPr>
            <a:xfrm>
              <a:off x="5392776" y="3534045"/>
              <a:ext cx="66300" cy="72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5" name="Google Shape;525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88277" y="3707225"/>
              <a:ext cx="226926" cy="12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29"/>
            <p:cNvSpPr/>
            <p:nvPr/>
          </p:nvSpPr>
          <p:spPr>
            <a:xfrm>
              <a:off x="421900" y="2162425"/>
              <a:ext cx="2067300" cy="564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Большая полуось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585275" y="3396775"/>
              <a:ext cx="1102800" cy="431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Орбита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6721200" y="4296575"/>
              <a:ext cx="1875300" cy="48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Эксцентриситет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030800" y="2119075"/>
              <a:ext cx="1256100" cy="564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Небесное тело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530" name="Google Shape;530;p29"/>
            <p:cNvCxnSpPr>
              <a:stCxn id="526" idx="3"/>
              <a:endCxn id="520" idx="1"/>
            </p:cNvCxnSpPr>
            <p:nvPr/>
          </p:nvCxnSpPr>
          <p:spPr>
            <a:xfrm>
              <a:off x="2489200" y="2444575"/>
              <a:ext cx="2209500" cy="301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1" name="Google Shape;531;p29"/>
            <p:cNvCxnSpPr>
              <a:stCxn id="527" idx="3"/>
              <a:endCxn id="507" idx="3"/>
            </p:cNvCxnSpPr>
            <p:nvPr/>
          </p:nvCxnSpPr>
          <p:spPr>
            <a:xfrm>
              <a:off x="1688075" y="3612325"/>
              <a:ext cx="1756800" cy="650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2" name="Google Shape;532;p29"/>
            <p:cNvCxnSpPr>
              <a:stCxn id="529" idx="1"/>
              <a:endCxn id="516" idx="6"/>
            </p:cNvCxnSpPr>
            <p:nvPr/>
          </p:nvCxnSpPr>
          <p:spPr>
            <a:xfrm flipH="1">
              <a:off x="5182800" y="2401225"/>
              <a:ext cx="1848000" cy="240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3" name="Google Shape;533;p29"/>
            <p:cNvCxnSpPr>
              <a:stCxn id="528" idx="1"/>
            </p:cNvCxnSpPr>
            <p:nvPr/>
          </p:nvCxnSpPr>
          <p:spPr>
            <a:xfrm rot="10800000">
              <a:off x="4942800" y="3834275"/>
              <a:ext cx="1778400" cy="70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4" name="Google Shape;534;p29"/>
            <p:cNvSpPr/>
            <p:nvPr/>
          </p:nvSpPr>
          <p:spPr>
            <a:xfrm>
              <a:off x="7030800" y="2995100"/>
              <a:ext cx="1565700" cy="564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Центральное тело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535" name="Google Shape;535;p29"/>
            <p:cNvCxnSpPr>
              <a:stCxn id="534" idx="1"/>
              <a:endCxn id="524" idx="6"/>
            </p:cNvCxnSpPr>
            <p:nvPr/>
          </p:nvCxnSpPr>
          <p:spPr>
            <a:xfrm flipH="1">
              <a:off x="5459100" y="3277250"/>
              <a:ext cx="1571700" cy="293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0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41" name="Google Shape;5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275" y="1425700"/>
            <a:ext cx="3325451" cy="9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0"/>
          <p:cNvSpPr txBox="1"/>
          <p:nvPr/>
        </p:nvSpPr>
        <p:spPr>
          <a:xfrm>
            <a:off x="311700" y="1061275"/>
            <a:ext cx="672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Возьмем интеграл: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43" name="Google Shape;5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449" y="2420875"/>
            <a:ext cx="4057124" cy="84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30"/>
          <p:cNvGrpSpPr/>
          <p:nvPr/>
        </p:nvGrpSpPr>
        <p:grpSpPr>
          <a:xfrm>
            <a:off x="2543450" y="2386275"/>
            <a:ext cx="6359325" cy="2395400"/>
            <a:chOff x="2543450" y="2386275"/>
            <a:chExt cx="6359325" cy="2395400"/>
          </a:xfrm>
        </p:grpSpPr>
        <p:sp>
          <p:nvSpPr>
            <p:cNvPr id="545" name="Google Shape;545;p30"/>
            <p:cNvSpPr/>
            <p:nvPr/>
          </p:nvSpPr>
          <p:spPr>
            <a:xfrm>
              <a:off x="3589325" y="2386275"/>
              <a:ext cx="807000" cy="937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6835475" y="3405125"/>
              <a:ext cx="2067300" cy="564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Среднее движение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547" name="Google Shape;547;p30"/>
            <p:cNvCxnSpPr>
              <a:stCxn id="546" idx="1"/>
            </p:cNvCxnSpPr>
            <p:nvPr/>
          </p:nvCxnSpPr>
          <p:spPr>
            <a:xfrm rot="10800000">
              <a:off x="4396175" y="2960975"/>
              <a:ext cx="2439300" cy="726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8" name="Google Shape;548;p30"/>
            <p:cNvSpPr/>
            <p:nvPr/>
          </p:nvSpPr>
          <p:spPr>
            <a:xfrm rot="-5400000">
              <a:off x="3382100" y="2508325"/>
              <a:ext cx="232800" cy="1910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9" name="Google Shape;54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94874" y="3603275"/>
              <a:ext cx="356301" cy="25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30"/>
            <p:cNvSpPr/>
            <p:nvPr/>
          </p:nvSpPr>
          <p:spPr>
            <a:xfrm>
              <a:off x="4396325" y="4217375"/>
              <a:ext cx="2067300" cy="564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Средняя аномалия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551" name="Google Shape;551;p30"/>
            <p:cNvCxnSpPr>
              <a:stCxn id="550" idx="1"/>
              <a:endCxn id="549" idx="3"/>
            </p:cNvCxnSpPr>
            <p:nvPr/>
          </p:nvCxnSpPr>
          <p:spPr>
            <a:xfrm rot="10800000">
              <a:off x="3651125" y="3732125"/>
              <a:ext cx="745200" cy="767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1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7" name="Google Shape;5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148" y="1554950"/>
            <a:ext cx="3498804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1"/>
          <p:cNvSpPr txBox="1"/>
          <p:nvPr/>
        </p:nvSpPr>
        <p:spPr>
          <a:xfrm>
            <a:off x="311700" y="1061275"/>
            <a:ext cx="804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Получаем уравнение Кеплера для движения по </a:t>
            </a: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эллиптической</a:t>
            </a: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орбите</a:t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2507425" y="1492375"/>
            <a:ext cx="3622800" cy="544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0" name="Google Shape;560;p31"/>
          <p:cNvGrpSpPr/>
          <p:nvPr/>
        </p:nvGrpSpPr>
        <p:grpSpPr>
          <a:xfrm>
            <a:off x="311700" y="2467975"/>
            <a:ext cx="3712200" cy="1350575"/>
            <a:chOff x="311700" y="2467975"/>
            <a:chExt cx="3712200" cy="1350575"/>
          </a:xfrm>
        </p:grpSpPr>
        <p:sp>
          <p:nvSpPr>
            <p:cNvPr id="561" name="Google Shape;561;p31"/>
            <p:cNvSpPr/>
            <p:nvPr/>
          </p:nvSpPr>
          <p:spPr>
            <a:xfrm>
              <a:off x="311700" y="2532150"/>
              <a:ext cx="3712200" cy="1286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2" name="Google Shape;56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225" y="2899075"/>
              <a:ext cx="1344856" cy="35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9225" y="3336400"/>
              <a:ext cx="3326124" cy="35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31"/>
            <p:cNvSpPr txBox="1"/>
            <p:nvPr/>
          </p:nvSpPr>
          <p:spPr>
            <a:xfrm>
              <a:off x="657588" y="2467975"/>
              <a:ext cx="302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 u="sng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Метод неподвижной точки</a:t>
              </a:r>
              <a:endParaRPr sz="16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565" name="Google Shape;565;p31"/>
          <p:cNvGrpSpPr/>
          <p:nvPr/>
        </p:nvGrpSpPr>
        <p:grpSpPr>
          <a:xfrm>
            <a:off x="4388200" y="2283675"/>
            <a:ext cx="4273800" cy="2552025"/>
            <a:chOff x="4388200" y="2283675"/>
            <a:chExt cx="4273800" cy="2552025"/>
          </a:xfrm>
        </p:grpSpPr>
        <p:pic>
          <p:nvPicPr>
            <p:cNvPr id="566" name="Google Shape;566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70725" y="2283675"/>
              <a:ext cx="2415025" cy="79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31"/>
            <p:cNvSpPr/>
            <p:nvPr/>
          </p:nvSpPr>
          <p:spPr>
            <a:xfrm>
              <a:off x="4388200" y="3729000"/>
              <a:ext cx="2181600" cy="1106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Период вращения небесного тела вокруг центра притяжения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7050100" y="3799200"/>
              <a:ext cx="1611900" cy="96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Время прохождения перицентра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569" name="Google Shape;569;p31"/>
            <p:cNvCxnSpPr>
              <a:stCxn id="567" idx="0"/>
            </p:cNvCxnSpPr>
            <p:nvPr/>
          </p:nvCxnSpPr>
          <p:spPr>
            <a:xfrm flipH="1" rot="10800000">
              <a:off x="5479000" y="2938800"/>
              <a:ext cx="1131600" cy="79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0" name="Google Shape;570;p31"/>
            <p:cNvCxnSpPr>
              <a:stCxn id="568" idx="0"/>
            </p:cNvCxnSpPr>
            <p:nvPr/>
          </p:nvCxnSpPr>
          <p:spPr>
            <a:xfrm rot="10800000">
              <a:off x="7758550" y="2857500"/>
              <a:ext cx="97500" cy="941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2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76" name="Google Shape;5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25" y="1634513"/>
            <a:ext cx="4278511" cy="8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475" y="1569685"/>
            <a:ext cx="2516701" cy="9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2"/>
          <p:cNvSpPr txBox="1"/>
          <p:nvPr/>
        </p:nvSpPr>
        <p:spPr>
          <a:xfrm>
            <a:off x="311700" y="1061275"/>
            <a:ext cx="804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Для нахождения искомых угла и расстояния выполним обратную замену:</a:t>
            </a:r>
            <a:endParaRPr/>
          </a:p>
        </p:txBody>
      </p:sp>
      <p:grpSp>
        <p:nvGrpSpPr>
          <p:cNvPr id="579" name="Google Shape;579;p32"/>
          <p:cNvGrpSpPr/>
          <p:nvPr/>
        </p:nvGrpSpPr>
        <p:grpSpPr>
          <a:xfrm>
            <a:off x="311700" y="2580925"/>
            <a:ext cx="8728100" cy="2135250"/>
            <a:chOff x="311700" y="2580925"/>
            <a:chExt cx="8728100" cy="2135250"/>
          </a:xfrm>
        </p:grpSpPr>
        <p:pic>
          <p:nvPicPr>
            <p:cNvPr id="580" name="Google Shape;58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7613" y="3187925"/>
              <a:ext cx="1925874" cy="1232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32"/>
            <p:cNvSpPr/>
            <p:nvPr/>
          </p:nvSpPr>
          <p:spPr>
            <a:xfrm>
              <a:off x="6572600" y="3202488"/>
              <a:ext cx="2285700" cy="377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Долгота перицентра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582" name="Google Shape;582;p32"/>
            <p:cNvCxnSpPr>
              <a:stCxn id="581" idx="1"/>
            </p:cNvCxnSpPr>
            <p:nvPr/>
          </p:nvCxnSpPr>
          <p:spPr>
            <a:xfrm flipH="1">
              <a:off x="5311100" y="3391188"/>
              <a:ext cx="1261500" cy="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3" name="Google Shape;583;p32"/>
            <p:cNvSpPr txBox="1"/>
            <p:nvPr/>
          </p:nvSpPr>
          <p:spPr>
            <a:xfrm>
              <a:off x="311700" y="2580925"/>
              <a:ext cx="8045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Char char="●"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Перейдём в эклиптические координаты:</a:t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6572600" y="4102975"/>
              <a:ext cx="2467200" cy="613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Мы и так в плоскости </a:t>
              </a: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эклиптики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585" name="Google Shape;585;p32"/>
            <p:cNvCxnSpPr>
              <a:stCxn id="584" idx="1"/>
            </p:cNvCxnSpPr>
            <p:nvPr/>
          </p:nvCxnSpPr>
          <p:spPr>
            <a:xfrm rot="10800000">
              <a:off x="4643600" y="3836875"/>
              <a:ext cx="1929000" cy="572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6" name="Google Shape;586;p32"/>
            <p:cNvSpPr/>
            <p:nvPr/>
          </p:nvSpPr>
          <p:spPr>
            <a:xfrm>
              <a:off x="858025" y="3101400"/>
              <a:ext cx="1765500" cy="48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Эклиптическая долгота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858025" y="3882475"/>
              <a:ext cx="1765500" cy="48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Эклиптическая широта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588" name="Google Shape;588;p32"/>
            <p:cNvCxnSpPr>
              <a:stCxn id="586" idx="3"/>
            </p:cNvCxnSpPr>
            <p:nvPr/>
          </p:nvCxnSpPr>
          <p:spPr>
            <a:xfrm>
              <a:off x="2623525" y="3342150"/>
              <a:ext cx="1120800" cy="1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9" name="Google Shape;589;p32"/>
            <p:cNvCxnSpPr>
              <a:stCxn id="587" idx="3"/>
            </p:cNvCxnSpPr>
            <p:nvPr/>
          </p:nvCxnSpPr>
          <p:spPr>
            <a:xfrm flipH="1" rot="10800000">
              <a:off x="2623525" y="3812425"/>
              <a:ext cx="1083900" cy="31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5" name="Google Shape;595;p33"/>
          <p:cNvSpPr txBox="1"/>
          <p:nvPr/>
        </p:nvSpPr>
        <p:spPr>
          <a:xfrm>
            <a:off x="311700" y="1061275"/>
            <a:ext cx="804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Переведем</a:t>
            </a: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в прямоугольные эклиптические координаты</a:t>
            </a:r>
            <a:endParaRPr/>
          </a:p>
        </p:txBody>
      </p:sp>
      <p:pic>
        <p:nvPicPr>
          <p:cNvPr id="596" name="Google Shape;5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163" y="1492375"/>
            <a:ext cx="2281674" cy="11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33"/>
          <p:cNvGrpSpPr/>
          <p:nvPr/>
        </p:nvGrpSpPr>
        <p:grpSpPr>
          <a:xfrm>
            <a:off x="311700" y="2631825"/>
            <a:ext cx="8740850" cy="2411375"/>
            <a:chOff x="311700" y="2631825"/>
            <a:chExt cx="8740850" cy="2411375"/>
          </a:xfrm>
        </p:grpSpPr>
        <p:pic>
          <p:nvPicPr>
            <p:cNvPr id="598" name="Google Shape;59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9750" y="3062912"/>
              <a:ext cx="2681758" cy="113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33"/>
            <p:cNvSpPr txBox="1"/>
            <p:nvPr/>
          </p:nvSpPr>
          <p:spPr>
            <a:xfrm>
              <a:off x="311700" y="2631825"/>
              <a:ext cx="8288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Char char="●"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Повернув на угол наклона эклиптики получим экваториальные координаты</a:t>
              </a:r>
              <a:endParaRPr/>
            </a:p>
          </p:txBody>
        </p:sp>
        <p:pic>
          <p:nvPicPr>
            <p:cNvPr id="600" name="Google Shape;600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07475" y="3022987"/>
              <a:ext cx="2829446" cy="1219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1175" y="3315946"/>
              <a:ext cx="856625" cy="63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33"/>
            <p:cNvSpPr/>
            <p:nvPr/>
          </p:nvSpPr>
          <p:spPr>
            <a:xfrm>
              <a:off x="1992575" y="4501400"/>
              <a:ext cx="1636200" cy="541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Угол наклона эклиптики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603" name="Google Shape;603;p33"/>
            <p:cNvCxnSpPr>
              <a:stCxn id="602" idx="0"/>
            </p:cNvCxnSpPr>
            <p:nvPr/>
          </p:nvCxnSpPr>
          <p:spPr>
            <a:xfrm flipH="1" rot="10800000">
              <a:off x="2810675" y="4151300"/>
              <a:ext cx="342900" cy="35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4" name="Google Shape;604;p33"/>
            <p:cNvSpPr/>
            <p:nvPr/>
          </p:nvSpPr>
          <p:spPr>
            <a:xfrm>
              <a:off x="7492850" y="3117825"/>
              <a:ext cx="1559700" cy="633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Прямое восхождение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176425" y="4603250"/>
              <a:ext cx="1331400" cy="338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Склонение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606" name="Google Shape;606;p33"/>
            <p:cNvCxnSpPr>
              <a:stCxn id="605" idx="0"/>
            </p:cNvCxnSpPr>
            <p:nvPr/>
          </p:nvCxnSpPr>
          <p:spPr>
            <a:xfrm rot="10800000">
              <a:off x="4764125" y="3926150"/>
              <a:ext cx="78000" cy="677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7" name="Google Shape;607;p33"/>
            <p:cNvCxnSpPr>
              <a:stCxn id="604" idx="1"/>
            </p:cNvCxnSpPr>
            <p:nvPr/>
          </p:nvCxnSpPr>
          <p:spPr>
            <a:xfrm rot="10800000">
              <a:off x="6911750" y="3328575"/>
              <a:ext cx="581100" cy="10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Земли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3" name="Google Shape;613;p34"/>
          <p:cNvSpPr txBox="1"/>
          <p:nvPr/>
        </p:nvSpPr>
        <p:spPr>
          <a:xfrm>
            <a:off x="311700" y="1061275"/>
            <a:ext cx="82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Проведем</a:t>
            </a: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вычисления для тестовой даты и сравним результат с эталонным</a:t>
            </a:r>
            <a:endParaRPr/>
          </a:p>
        </p:txBody>
      </p:sp>
      <p:pic>
        <p:nvPicPr>
          <p:cNvPr id="614" name="Google Shape;6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6075"/>
            <a:ext cx="8839198" cy="154601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4"/>
          <p:cNvSpPr txBox="1"/>
          <p:nvPr/>
        </p:nvSpPr>
        <p:spPr>
          <a:xfrm>
            <a:off x="2892900" y="1707925"/>
            <a:ext cx="312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 = 12.12.2024 00:00 UT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5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Суточное движение Солнца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1" name="Google Shape;621;p35"/>
          <p:cNvSpPr txBox="1"/>
          <p:nvPr/>
        </p:nvSpPr>
        <p:spPr>
          <a:xfrm>
            <a:off x="311700" y="1061275"/>
            <a:ext cx="82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Будем считать что теперь Солнце вращается вокруг Земли</a:t>
            </a:r>
            <a:endParaRPr/>
          </a:p>
        </p:txBody>
      </p:sp>
      <p:sp>
        <p:nvSpPr>
          <p:cNvPr id="622" name="Google Shape;622;p35"/>
          <p:cNvSpPr txBox="1"/>
          <p:nvPr/>
        </p:nvSpPr>
        <p:spPr>
          <a:xfrm>
            <a:off x="311700" y="1413213"/>
            <a:ext cx="82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Вычислим часовой угол:</a:t>
            </a:r>
            <a:endParaRPr/>
          </a:p>
        </p:txBody>
      </p:sp>
      <p:grpSp>
        <p:nvGrpSpPr>
          <p:cNvPr id="623" name="Google Shape;623;p35"/>
          <p:cNvGrpSpPr/>
          <p:nvPr/>
        </p:nvGrpSpPr>
        <p:grpSpPr>
          <a:xfrm>
            <a:off x="189000" y="1904675"/>
            <a:ext cx="8836050" cy="2805850"/>
            <a:chOff x="189000" y="1904675"/>
            <a:chExt cx="8836050" cy="2805850"/>
          </a:xfrm>
        </p:grpSpPr>
        <p:pic>
          <p:nvPicPr>
            <p:cNvPr id="624" name="Google Shape;62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5263" y="2900175"/>
              <a:ext cx="7413484" cy="4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Google Shape;625;p35"/>
            <p:cNvSpPr/>
            <p:nvPr/>
          </p:nvSpPr>
          <p:spPr>
            <a:xfrm>
              <a:off x="7479150" y="1904675"/>
              <a:ext cx="1545900" cy="583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Прямое восхождение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89000" y="1988538"/>
              <a:ext cx="1111200" cy="583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Часовой угол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5105650" y="3934425"/>
              <a:ext cx="1786800" cy="77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Текущее время по Гринвичу в часах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7192050" y="3934425"/>
              <a:ext cx="1786800" cy="77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Долгота наблюдателя на Земле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29" name="Google Shape;629;p35"/>
            <p:cNvSpPr/>
            <p:nvPr/>
          </p:nvSpPr>
          <p:spPr>
            <a:xfrm rot="5400000">
              <a:off x="2378725" y="1941800"/>
              <a:ext cx="283800" cy="15432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 rot="-5400000">
              <a:off x="2937900" y="2113725"/>
              <a:ext cx="283800" cy="2819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2323550" y="3934425"/>
              <a:ext cx="2482500" cy="77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Звездное время на Гринвиче в 00:00 на данную дату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2951225" y="1904675"/>
              <a:ext cx="1111200" cy="583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Средняя долгота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189000" y="3710100"/>
              <a:ext cx="1424700" cy="583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Долгота перицентра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5105650" y="1904675"/>
              <a:ext cx="1424700" cy="583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Средняя аномалия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635" name="Google Shape;635;p35"/>
            <p:cNvCxnSpPr>
              <a:stCxn id="626" idx="2"/>
            </p:cNvCxnSpPr>
            <p:nvPr/>
          </p:nvCxnSpPr>
          <p:spPr>
            <a:xfrm>
              <a:off x="744600" y="2571738"/>
              <a:ext cx="182400" cy="362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6" name="Google Shape;636;p35"/>
            <p:cNvCxnSpPr>
              <a:stCxn id="632" idx="1"/>
              <a:endCxn id="629" idx="1"/>
            </p:cNvCxnSpPr>
            <p:nvPr/>
          </p:nvCxnSpPr>
          <p:spPr>
            <a:xfrm flipH="1">
              <a:off x="2520725" y="2196275"/>
              <a:ext cx="430500" cy="37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7" name="Google Shape;637;p35"/>
            <p:cNvCxnSpPr>
              <a:stCxn id="634" idx="1"/>
            </p:cNvCxnSpPr>
            <p:nvPr/>
          </p:nvCxnSpPr>
          <p:spPr>
            <a:xfrm flipH="1">
              <a:off x="3344650" y="2196275"/>
              <a:ext cx="1761000" cy="820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8" name="Google Shape;638;p35"/>
            <p:cNvCxnSpPr>
              <a:stCxn id="625" idx="2"/>
            </p:cNvCxnSpPr>
            <p:nvPr/>
          </p:nvCxnSpPr>
          <p:spPr>
            <a:xfrm flipH="1">
              <a:off x="8107200" y="2487875"/>
              <a:ext cx="144900" cy="519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9" name="Google Shape;639;p35"/>
            <p:cNvCxnSpPr>
              <a:stCxn id="628" idx="0"/>
            </p:cNvCxnSpPr>
            <p:nvPr/>
          </p:nvCxnSpPr>
          <p:spPr>
            <a:xfrm rot="10800000">
              <a:off x="6962550" y="3401625"/>
              <a:ext cx="1122900" cy="532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0" name="Google Shape;640;p35"/>
            <p:cNvCxnSpPr>
              <a:stCxn id="627" idx="0"/>
            </p:cNvCxnSpPr>
            <p:nvPr/>
          </p:nvCxnSpPr>
          <p:spPr>
            <a:xfrm rot="10800000">
              <a:off x="5478550" y="3447225"/>
              <a:ext cx="520500" cy="487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1" name="Google Shape;641;p35"/>
            <p:cNvCxnSpPr>
              <a:stCxn id="631" idx="0"/>
              <a:endCxn id="630" idx="1"/>
            </p:cNvCxnSpPr>
            <p:nvPr/>
          </p:nvCxnSpPr>
          <p:spPr>
            <a:xfrm rot="10800000">
              <a:off x="3079700" y="3665325"/>
              <a:ext cx="485100" cy="269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2" name="Google Shape;642;p35"/>
            <p:cNvCxnSpPr>
              <a:stCxn id="633" idx="0"/>
            </p:cNvCxnSpPr>
            <p:nvPr/>
          </p:nvCxnSpPr>
          <p:spPr>
            <a:xfrm flipH="1" rot="10800000">
              <a:off x="901350" y="3255000"/>
              <a:ext cx="794700" cy="455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6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Суточное движение Солнца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8" name="Google Shape;648;p36"/>
          <p:cNvSpPr txBox="1"/>
          <p:nvPr/>
        </p:nvSpPr>
        <p:spPr>
          <a:xfrm>
            <a:off x="311700" y="1061275"/>
            <a:ext cx="82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Перейдем к горизонтальным координатам</a:t>
            </a:r>
            <a:endParaRPr/>
          </a:p>
        </p:txBody>
      </p:sp>
      <p:pic>
        <p:nvPicPr>
          <p:cNvPr id="649" name="Google Shape;6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50" y="2075563"/>
            <a:ext cx="2560850" cy="13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025" y="2135750"/>
            <a:ext cx="3827001" cy="12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200" y="2440959"/>
            <a:ext cx="856625" cy="6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6"/>
          <p:cNvSpPr/>
          <p:nvPr/>
        </p:nvSpPr>
        <p:spPr>
          <a:xfrm>
            <a:off x="6465175" y="888775"/>
            <a:ext cx="1604700" cy="77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Широта</a:t>
            </a: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наблюдателя на Земле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3" name="Google Shape;653;p36"/>
          <p:cNvSpPr/>
          <p:nvPr/>
        </p:nvSpPr>
        <p:spPr>
          <a:xfrm>
            <a:off x="2085400" y="3885650"/>
            <a:ext cx="2283000" cy="9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Первая экваториальная система координат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4" name="Google Shape;654;p36"/>
          <p:cNvSpPr/>
          <p:nvPr/>
        </p:nvSpPr>
        <p:spPr>
          <a:xfrm>
            <a:off x="5489725" y="3885650"/>
            <a:ext cx="2283000" cy="9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Горизонтальная система координат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55" name="Google Shape;655;p36"/>
          <p:cNvCxnSpPr>
            <a:stCxn id="652" idx="3"/>
          </p:cNvCxnSpPr>
          <p:nvPr/>
        </p:nvCxnSpPr>
        <p:spPr>
          <a:xfrm>
            <a:off x="8069875" y="1276825"/>
            <a:ext cx="651000" cy="87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Google Shape;656;p36"/>
          <p:cNvSpPr/>
          <p:nvPr/>
        </p:nvSpPr>
        <p:spPr>
          <a:xfrm rot="-5400000">
            <a:off x="2272100" y="2138650"/>
            <a:ext cx="228000" cy="2709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6"/>
          <p:cNvSpPr/>
          <p:nvPr/>
        </p:nvSpPr>
        <p:spPr>
          <a:xfrm rot="-5400000">
            <a:off x="7027075" y="1620850"/>
            <a:ext cx="228000" cy="3745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8" name="Google Shape;658;p36"/>
          <p:cNvCxnSpPr>
            <a:stCxn id="653" idx="0"/>
            <a:endCxn id="656" idx="1"/>
          </p:cNvCxnSpPr>
          <p:nvPr/>
        </p:nvCxnSpPr>
        <p:spPr>
          <a:xfrm rot="10800000">
            <a:off x="2386000" y="3607550"/>
            <a:ext cx="840900" cy="2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9" name="Google Shape;659;p36"/>
          <p:cNvCxnSpPr>
            <a:stCxn id="654" idx="0"/>
            <a:endCxn id="657" idx="1"/>
          </p:cNvCxnSpPr>
          <p:nvPr/>
        </p:nvCxnSpPr>
        <p:spPr>
          <a:xfrm flipH="1" rot="10800000">
            <a:off x="6631225" y="3607550"/>
            <a:ext cx="510000" cy="2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60" name="Google Shape;660;p36"/>
          <p:cNvSpPr/>
          <p:nvPr/>
        </p:nvSpPr>
        <p:spPr>
          <a:xfrm>
            <a:off x="3799800" y="1606963"/>
            <a:ext cx="1312200" cy="3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Склонение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1" name="Google Shape;661;p36"/>
          <p:cNvSpPr/>
          <p:nvPr/>
        </p:nvSpPr>
        <p:spPr>
          <a:xfrm>
            <a:off x="522350" y="1511725"/>
            <a:ext cx="1064100" cy="54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Часовой угол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62" name="Google Shape;662;p36"/>
          <p:cNvCxnSpPr>
            <a:stCxn id="661" idx="3"/>
          </p:cNvCxnSpPr>
          <p:nvPr/>
        </p:nvCxnSpPr>
        <p:spPr>
          <a:xfrm>
            <a:off x="1586450" y="1783975"/>
            <a:ext cx="90660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36"/>
          <p:cNvCxnSpPr>
            <a:stCxn id="660" idx="1"/>
          </p:cNvCxnSpPr>
          <p:nvPr/>
        </p:nvCxnSpPr>
        <p:spPr>
          <a:xfrm flipH="1">
            <a:off x="3564600" y="1783963"/>
            <a:ext cx="235200" cy="33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Суточное движение Солнца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9" name="Google Shape;669;p37"/>
          <p:cNvSpPr txBox="1"/>
          <p:nvPr/>
        </p:nvSpPr>
        <p:spPr>
          <a:xfrm>
            <a:off x="311700" y="1061275"/>
            <a:ext cx="82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Азимут и высота над горизонтом:</a:t>
            </a:r>
            <a:endParaRPr/>
          </a:p>
        </p:txBody>
      </p:sp>
      <p:pic>
        <p:nvPicPr>
          <p:cNvPr id="670" name="Google Shape;6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100" y="1440725"/>
            <a:ext cx="2515597" cy="951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37"/>
          <p:cNvGrpSpPr/>
          <p:nvPr/>
        </p:nvGrpSpPr>
        <p:grpSpPr>
          <a:xfrm>
            <a:off x="152400" y="2486400"/>
            <a:ext cx="8839199" cy="1776196"/>
            <a:chOff x="152400" y="2486400"/>
            <a:chExt cx="8839199" cy="1776196"/>
          </a:xfrm>
        </p:grpSpPr>
        <p:pic>
          <p:nvPicPr>
            <p:cNvPr id="672" name="Google Shape;67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917501"/>
              <a:ext cx="8839199" cy="1345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37"/>
            <p:cNvSpPr txBox="1"/>
            <p:nvPr/>
          </p:nvSpPr>
          <p:spPr>
            <a:xfrm>
              <a:off x="1728713" y="2486400"/>
              <a:ext cx="3052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 = 12.12.2024 00:00 GMT+3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74" name="Google Shape;674;p37"/>
            <p:cNvSpPr txBox="1"/>
            <p:nvPr/>
          </p:nvSpPr>
          <p:spPr>
            <a:xfrm>
              <a:off x="5104988" y="2486400"/>
              <a:ext cx="207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lon=60°, lat=30°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Цель работы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11"/>
          <p:cNvSpPr txBox="1"/>
          <p:nvPr/>
        </p:nvSpPr>
        <p:spPr>
          <a:xfrm>
            <a:off x="311700" y="1061275"/>
            <a:ext cx="8520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Математическое описание движения Земли вокруг Солнца, Луны вокруг Земли, а также движения Солнца по отношению к наблюдателю на поверхности Земли, основываясь на фундаментальных законах классической физики.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Данную математическую модель планируется использовать при разработке интерактивного сайта для визуализации движения описанных небесных тел и расчёта параметров их орбит.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8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Луны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0" name="Google Shape;680;p38"/>
          <p:cNvSpPr txBox="1"/>
          <p:nvPr/>
        </p:nvSpPr>
        <p:spPr>
          <a:xfrm>
            <a:off x="311700" y="1061275"/>
            <a:ext cx="8288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Всё как с Землей, отличие только в константах и переводе в эклиптические координаты из орбитальных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681" name="Google Shape;681;p38"/>
          <p:cNvGrpSpPr/>
          <p:nvPr/>
        </p:nvGrpSpPr>
        <p:grpSpPr>
          <a:xfrm>
            <a:off x="350263" y="1984675"/>
            <a:ext cx="8211276" cy="2949525"/>
            <a:chOff x="350263" y="1984675"/>
            <a:chExt cx="8211276" cy="2949525"/>
          </a:xfrm>
        </p:grpSpPr>
        <p:pic>
          <p:nvPicPr>
            <p:cNvPr id="682" name="Google Shape;68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263" y="2649975"/>
              <a:ext cx="8211276" cy="146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38"/>
            <p:cNvSpPr/>
            <p:nvPr/>
          </p:nvSpPr>
          <p:spPr>
            <a:xfrm>
              <a:off x="6421475" y="1984675"/>
              <a:ext cx="2053200" cy="544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Долгота восходящего узла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707000" y="2070050"/>
              <a:ext cx="1339200" cy="544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Истинная аномалия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2200950" y="4389700"/>
              <a:ext cx="1381800" cy="544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Аргумент перицентра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6421475" y="4389700"/>
              <a:ext cx="1468500" cy="544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Наклонение орбиты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687" name="Google Shape;687;p38"/>
            <p:cNvCxnSpPr>
              <a:stCxn id="684" idx="3"/>
            </p:cNvCxnSpPr>
            <p:nvPr/>
          </p:nvCxnSpPr>
          <p:spPr>
            <a:xfrm>
              <a:off x="2046200" y="2342300"/>
              <a:ext cx="1564200" cy="45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8" name="Google Shape;688;p38"/>
            <p:cNvCxnSpPr>
              <a:stCxn id="683" idx="1"/>
            </p:cNvCxnSpPr>
            <p:nvPr/>
          </p:nvCxnSpPr>
          <p:spPr>
            <a:xfrm flipH="1">
              <a:off x="5652575" y="2256925"/>
              <a:ext cx="768900" cy="465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9" name="Google Shape;689;p38"/>
            <p:cNvCxnSpPr>
              <a:stCxn id="685" idx="3"/>
            </p:cNvCxnSpPr>
            <p:nvPr/>
          </p:nvCxnSpPr>
          <p:spPr>
            <a:xfrm flipH="1" rot="10800000">
              <a:off x="3582750" y="4040950"/>
              <a:ext cx="1584600" cy="621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0" name="Google Shape;690;p38"/>
            <p:cNvCxnSpPr>
              <a:stCxn id="686" idx="0"/>
            </p:cNvCxnSpPr>
            <p:nvPr/>
          </p:nvCxnSpPr>
          <p:spPr>
            <a:xfrm rot="10800000">
              <a:off x="6385325" y="3903400"/>
              <a:ext cx="770400" cy="486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91" name="Google Shape;691;p38"/>
          <p:cNvSpPr txBox="1"/>
          <p:nvPr/>
        </p:nvSpPr>
        <p:spPr>
          <a:xfrm>
            <a:off x="311700" y="1577550"/>
            <a:ext cx="711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Переход от координат в плоскости орбиты к эклиптическим: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9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Вычисление положения Луны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7" name="Google Shape;697;p39"/>
          <p:cNvSpPr txBox="1"/>
          <p:nvPr/>
        </p:nvSpPr>
        <p:spPr>
          <a:xfrm>
            <a:off x="311700" y="1061275"/>
            <a:ext cx="82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Для выбранной экспериментальной даты получим: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8" name="Google Shape;6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3900"/>
            <a:ext cx="8839198" cy="1555622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9"/>
          <p:cNvSpPr txBox="1"/>
          <p:nvPr/>
        </p:nvSpPr>
        <p:spPr>
          <a:xfrm>
            <a:off x="311700" y="3109525"/>
            <a:ext cx="8288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Погрешность вызвана возмущениями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Для учёта этих поправок необходимы более точные расчёты на основе орбитальных данных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0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Интересная</a:t>
            </a: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 статья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05" name="Google Shape;7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125" y="894225"/>
            <a:ext cx="3555052" cy="3555052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0"/>
          <p:cNvSpPr txBox="1"/>
          <p:nvPr/>
        </p:nvSpPr>
        <p:spPr>
          <a:xfrm>
            <a:off x="2070900" y="4097575"/>
            <a:ext cx="527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Статья про точные вычисления положений небесных тел на основе орбитальных данных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25" y="3342950"/>
            <a:ext cx="2871049" cy="1451377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1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Разработка интерактивного сайта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3" name="Google Shape;713;p41"/>
          <p:cNvSpPr txBox="1"/>
          <p:nvPr/>
        </p:nvSpPr>
        <p:spPr>
          <a:xfrm>
            <a:off x="311700" y="1244450"/>
            <a:ext cx="84276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Язык программирования: JavaScript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Библиотека для отрисовки 3D графики: three.js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Расчёты для Земли и Солнца полностью повторяют описанные ранее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Расчёты для Луны учитывают возмущения, так как иначе погрешно становится слишком большой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14" name="Google Shape;7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025" y="3342950"/>
            <a:ext cx="1451375" cy="14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2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Разработка интерактивного сайта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20" name="Google Shape;7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13" y="923800"/>
            <a:ext cx="3828372" cy="382839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2"/>
          <p:cNvSpPr txBox="1"/>
          <p:nvPr/>
        </p:nvSpPr>
        <p:spPr>
          <a:xfrm>
            <a:off x="2949750" y="4527050"/>
            <a:ext cx="32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https://test-290806.github.io/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3"/>
          <p:cNvSpPr txBox="1"/>
          <p:nvPr>
            <p:ph type="title"/>
          </p:nvPr>
        </p:nvSpPr>
        <p:spPr>
          <a:xfrm>
            <a:off x="457200" y="2010279"/>
            <a:ext cx="82296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3"/>
          <p:cNvSpPr txBox="1"/>
          <p:nvPr>
            <p:ph idx="1" type="body"/>
          </p:nvPr>
        </p:nvSpPr>
        <p:spPr>
          <a:xfrm>
            <a:off x="457200" y="2787704"/>
            <a:ext cx="82296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3"/>
          <p:cNvSpPr txBox="1"/>
          <p:nvPr/>
        </p:nvSpPr>
        <p:spPr>
          <a:xfrm>
            <a:off x="1636650" y="2171550"/>
            <a:ext cx="587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Спасибо за внимание!</a:t>
            </a:r>
            <a:endParaRPr sz="4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Основные понятия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1291332" y="1411850"/>
            <a:ext cx="6481500" cy="296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524103" y="2786833"/>
            <a:ext cx="118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Апоцентр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" name="Google Shape;71;p12"/>
          <p:cNvSpPr/>
          <p:nvPr/>
        </p:nvSpPr>
        <p:spPr>
          <a:xfrm>
            <a:off x="7669597" y="2786823"/>
            <a:ext cx="2163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1291325" y="2446650"/>
            <a:ext cx="14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Перицентр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1190150" y="2786823"/>
            <a:ext cx="2163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12"/>
          <p:cNvGrpSpPr/>
          <p:nvPr/>
        </p:nvGrpSpPr>
        <p:grpSpPr>
          <a:xfrm>
            <a:off x="6823625" y="1061275"/>
            <a:ext cx="1982700" cy="784650"/>
            <a:chOff x="6823625" y="1061275"/>
            <a:chExt cx="1982700" cy="784650"/>
          </a:xfrm>
        </p:grpSpPr>
        <p:sp>
          <p:nvSpPr>
            <p:cNvPr id="75" name="Google Shape;75;p12"/>
            <p:cNvSpPr/>
            <p:nvPr/>
          </p:nvSpPr>
          <p:spPr>
            <a:xfrm>
              <a:off x="7772825" y="1061275"/>
              <a:ext cx="1033500" cy="48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Орбита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76" name="Google Shape;76;p12"/>
            <p:cNvCxnSpPr>
              <a:stCxn id="75" idx="1"/>
              <a:endCxn id="69" idx="7"/>
            </p:cNvCxnSpPr>
            <p:nvPr/>
          </p:nvCxnSpPr>
          <p:spPr>
            <a:xfrm flipH="1">
              <a:off x="6823625" y="1302025"/>
              <a:ext cx="949200" cy="543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7" name="Google Shape;77;p12"/>
          <p:cNvGrpSpPr/>
          <p:nvPr/>
        </p:nvGrpSpPr>
        <p:grpSpPr>
          <a:xfrm>
            <a:off x="2912600" y="1288800"/>
            <a:ext cx="3209200" cy="2117000"/>
            <a:chOff x="2912600" y="1288800"/>
            <a:chExt cx="3209200" cy="2117000"/>
          </a:xfrm>
        </p:grpSpPr>
        <p:sp>
          <p:nvSpPr>
            <p:cNvPr id="78" name="Google Shape;78;p12"/>
            <p:cNvSpPr/>
            <p:nvPr/>
          </p:nvSpPr>
          <p:spPr>
            <a:xfrm>
              <a:off x="2912600" y="2381900"/>
              <a:ext cx="1056000" cy="10239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5598000" y="1288800"/>
              <a:ext cx="523800" cy="5238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12"/>
          <p:cNvGrpSpPr/>
          <p:nvPr/>
        </p:nvGrpSpPr>
        <p:grpSpPr>
          <a:xfrm>
            <a:off x="3843100" y="3255875"/>
            <a:ext cx="2278500" cy="695250"/>
            <a:chOff x="3843100" y="3255875"/>
            <a:chExt cx="2278500" cy="695250"/>
          </a:xfrm>
        </p:grpSpPr>
        <p:sp>
          <p:nvSpPr>
            <p:cNvPr id="81" name="Google Shape;81;p12"/>
            <p:cNvSpPr/>
            <p:nvPr/>
          </p:nvSpPr>
          <p:spPr>
            <a:xfrm>
              <a:off x="4492900" y="3469625"/>
              <a:ext cx="1628700" cy="48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Центральное тело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82" name="Google Shape;82;p12"/>
            <p:cNvCxnSpPr>
              <a:stCxn id="81" idx="1"/>
            </p:cNvCxnSpPr>
            <p:nvPr/>
          </p:nvCxnSpPr>
          <p:spPr>
            <a:xfrm rot="10800000">
              <a:off x="3843100" y="3255875"/>
              <a:ext cx="649800" cy="454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Основные понятия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1291332" y="1411850"/>
            <a:ext cx="6481500" cy="296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698203" y="2770808"/>
            <a:ext cx="118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Афелий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7669597" y="2786823"/>
            <a:ext cx="2163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291325" y="2446650"/>
            <a:ext cx="14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Перигелий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190150" y="2786823"/>
            <a:ext cx="2163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775" y="2217865"/>
            <a:ext cx="1351825" cy="13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225" y="1288600"/>
            <a:ext cx="524948" cy="52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Основные понятия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291332" y="1411850"/>
            <a:ext cx="6481500" cy="296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1190150" y="2786823"/>
            <a:ext cx="2163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7669597" y="2786823"/>
            <a:ext cx="2163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291325" y="2446650"/>
            <a:ext cx="14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Перигей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698203" y="2770808"/>
            <a:ext cx="118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Апогей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b="0" l="1124" r="1124" t="0"/>
          <a:stretch/>
        </p:blipFill>
        <p:spPr>
          <a:xfrm>
            <a:off x="5597225" y="1288600"/>
            <a:ext cx="524950" cy="52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8376" y="2332450"/>
            <a:ext cx="1122601" cy="112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2702337" y="1085880"/>
            <a:ext cx="3742800" cy="3766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Основные понятия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15"/>
          <p:cNvSpPr/>
          <p:nvPr/>
        </p:nvSpPr>
        <p:spPr>
          <a:xfrm rot="5400000">
            <a:off x="4044201" y="1104462"/>
            <a:ext cx="1058400" cy="3742200"/>
          </a:xfrm>
          <a:prstGeom prst="chord">
            <a:avLst>
              <a:gd fmla="val 5399952" name="adj1"/>
              <a:gd fmla="val 16198627" name="adj2"/>
            </a:avLst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 rot="4161429">
            <a:off x="4186664" y="1101024"/>
            <a:ext cx="787992" cy="3740383"/>
          </a:xfrm>
          <a:prstGeom prst="chord">
            <a:avLst>
              <a:gd fmla="val 5408643" name="adj1"/>
              <a:gd fmla="val 16192543" name="adj2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 rot="-6637750">
            <a:off x="4178442" y="1097416"/>
            <a:ext cx="797858" cy="3740408"/>
          </a:xfrm>
          <a:prstGeom prst="chord">
            <a:avLst>
              <a:gd fmla="val 5395804" name="adj1"/>
              <a:gd fmla="val 1620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/>
          <p:nvPr/>
        </p:nvSpPr>
        <p:spPr>
          <a:xfrm rot="-1254106">
            <a:off x="2720147" y="2956378"/>
            <a:ext cx="3718395" cy="2335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 rot="-5400000">
            <a:off x="4050255" y="1100228"/>
            <a:ext cx="1058400" cy="3742200"/>
          </a:xfrm>
          <a:prstGeom prst="chord">
            <a:avLst>
              <a:gd fmla="val 5399952" name="adj1"/>
              <a:gd fmla="val 16198627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2712218" y="2964172"/>
            <a:ext cx="3721500" cy="2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5"/>
          <p:cNvCxnSpPr>
            <a:endCxn id="113" idx="1"/>
          </p:cNvCxnSpPr>
          <p:nvPr/>
        </p:nvCxnSpPr>
        <p:spPr>
          <a:xfrm flipH="1" rot="10800000">
            <a:off x="2702300" y="2974814"/>
            <a:ext cx="3742200" cy="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5"/>
          <p:cNvCxnSpPr/>
          <p:nvPr/>
        </p:nvCxnSpPr>
        <p:spPr>
          <a:xfrm flipH="1">
            <a:off x="4266865" y="2451468"/>
            <a:ext cx="599400" cy="10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1" name="Google Shape;121;p15"/>
          <p:cNvSpPr/>
          <p:nvPr/>
        </p:nvSpPr>
        <p:spPr>
          <a:xfrm>
            <a:off x="6417616" y="2950679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4837961" y="2432683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4245383" y="3474283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2677475" y="2950679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2804306" y="3610403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5"/>
          <p:cNvCxnSpPr>
            <a:stCxn id="115" idx="0"/>
            <a:endCxn id="115" idx="1"/>
          </p:cNvCxnSpPr>
          <p:nvPr/>
        </p:nvCxnSpPr>
        <p:spPr>
          <a:xfrm flipH="1">
            <a:off x="2830238" y="2298444"/>
            <a:ext cx="3493500" cy="133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/>
          <p:nvPr/>
        </p:nvSpPr>
        <p:spPr>
          <a:xfrm>
            <a:off x="4560489" y="1093949"/>
            <a:ext cx="23100" cy="374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6299511" y="2272647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4480096" y="2883664"/>
            <a:ext cx="172800" cy="175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4547559" y="4823838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4547559" y="1061275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15"/>
          <p:cNvCxnSpPr>
            <a:stCxn id="127" idx="0"/>
            <a:endCxn id="127" idx="2"/>
          </p:cNvCxnSpPr>
          <p:nvPr/>
        </p:nvCxnSpPr>
        <p:spPr>
          <a:xfrm>
            <a:off x="4572039" y="1093949"/>
            <a:ext cx="0" cy="374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5"/>
          <p:cNvCxnSpPr/>
          <p:nvPr/>
        </p:nvCxnSpPr>
        <p:spPr>
          <a:xfrm rot="10800000">
            <a:off x="4571875" y="1018050"/>
            <a:ext cx="0" cy="6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5"/>
          <p:cNvCxnSpPr/>
          <p:nvPr/>
        </p:nvCxnSpPr>
        <p:spPr>
          <a:xfrm rot="10800000">
            <a:off x="4572975" y="4847575"/>
            <a:ext cx="0" cy="6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" name="Google Shape;135;p15"/>
          <p:cNvGrpSpPr/>
          <p:nvPr/>
        </p:nvGrpSpPr>
        <p:grpSpPr>
          <a:xfrm>
            <a:off x="188000" y="1234975"/>
            <a:ext cx="3062400" cy="481500"/>
            <a:chOff x="512475" y="1236550"/>
            <a:chExt cx="3062400" cy="481500"/>
          </a:xfrm>
        </p:grpSpPr>
        <p:sp>
          <p:nvSpPr>
            <p:cNvPr id="136" name="Google Shape;136;p15"/>
            <p:cNvSpPr/>
            <p:nvPr/>
          </p:nvSpPr>
          <p:spPr>
            <a:xfrm>
              <a:off x="512475" y="1236550"/>
              <a:ext cx="1628700" cy="48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Небесная сфера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37" name="Google Shape;137;p15"/>
            <p:cNvCxnSpPr>
              <a:stCxn id="136" idx="3"/>
              <a:endCxn id="111" idx="1"/>
            </p:cNvCxnSpPr>
            <p:nvPr/>
          </p:nvCxnSpPr>
          <p:spPr>
            <a:xfrm>
              <a:off x="2141175" y="1477300"/>
              <a:ext cx="1433700" cy="161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8" name="Google Shape;138;p15"/>
          <p:cNvGrpSpPr/>
          <p:nvPr/>
        </p:nvGrpSpPr>
        <p:grpSpPr>
          <a:xfrm>
            <a:off x="6007902" y="2451088"/>
            <a:ext cx="3004501" cy="871821"/>
            <a:chOff x="5828400" y="1609775"/>
            <a:chExt cx="3003900" cy="875850"/>
          </a:xfrm>
        </p:grpSpPr>
        <p:sp>
          <p:nvSpPr>
            <p:cNvPr id="139" name="Google Shape;139;p15"/>
            <p:cNvSpPr/>
            <p:nvPr/>
          </p:nvSpPr>
          <p:spPr>
            <a:xfrm>
              <a:off x="7203600" y="2004125"/>
              <a:ext cx="1628700" cy="48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Эклиптика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40" name="Google Shape;140;p15"/>
            <p:cNvCxnSpPr>
              <a:stCxn id="139" idx="1"/>
            </p:cNvCxnSpPr>
            <p:nvPr/>
          </p:nvCxnSpPr>
          <p:spPr>
            <a:xfrm rot="10800000">
              <a:off x="5828400" y="1609775"/>
              <a:ext cx="1375200" cy="635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1" name="Google Shape;141;p15"/>
          <p:cNvGrpSpPr/>
          <p:nvPr/>
        </p:nvGrpSpPr>
        <p:grpSpPr>
          <a:xfrm>
            <a:off x="5740125" y="2974825"/>
            <a:ext cx="3228000" cy="1865850"/>
            <a:chOff x="5604300" y="1416150"/>
            <a:chExt cx="3228000" cy="1865850"/>
          </a:xfrm>
        </p:grpSpPr>
        <p:sp>
          <p:nvSpPr>
            <p:cNvPr id="142" name="Google Shape;142;p15"/>
            <p:cNvSpPr/>
            <p:nvPr/>
          </p:nvSpPr>
          <p:spPr>
            <a:xfrm>
              <a:off x="7203600" y="2800500"/>
              <a:ext cx="1628700" cy="48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Небесный экватор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43" name="Google Shape;143;p15"/>
            <p:cNvCxnSpPr>
              <a:stCxn id="142" idx="1"/>
            </p:cNvCxnSpPr>
            <p:nvPr/>
          </p:nvCxnSpPr>
          <p:spPr>
            <a:xfrm rot="10800000">
              <a:off x="5604300" y="1416150"/>
              <a:ext cx="1599300" cy="1625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4" name="Google Shape;144;p15"/>
          <p:cNvGrpSpPr/>
          <p:nvPr/>
        </p:nvGrpSpPr>
        <p:grpSpPr>
          <a:xfrm>
            <a:off x="188000" y="3000775"/>
            <a:ext cx="4057500" cy="629100"/>
            <a:chOff x="293975" y="4117125"/>
            <a:chExt cx="4057500" cy="629100"/>
          </a:xfrm>
        </p:grpSpPr>
        <p:sp>
          <p:nvSpPr>
            <p:cNvPr id="145" name="Google Shape;145;p15"/>
            <p:cNvSpPr/>
            <p:nvPr/>
          </p:nvSpPr>
          <p:spPr>
            <a:xfrm>
              <a:off x="293975" y="4117125"/>
              <a:ext cx="1723500" cy="62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Весеннее равноденствие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46" name="Google Shape;146;p15"/>
            <p:cNvCxnSpPr>
              <a:stCxn id="145" idx="3"/>
              <a:endCxn id="123" idx="2"/>
            </p:cNvCxnSpPr>
            <p:nvPr/>
          </p:nvCxnSpPr>
          <p:spPr>
            <a:xfrm>
              <a:off x="2017475" y="4431675"/>
              <a:ext cx="2334000" cy="183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7" name="Google Shape;147;p15"/>
          <p:cNvGrpSpPr/>
          <p:nvPr/>
        </p:nvGrpSpPr>
        <p:grpSpPr>
          <a:xfrm>
            <a:off x="4194725" y="2386775"/>
            <a:ext cx="738625" cy="1183500"/>
            <a:chOff x="4194725" y="2386775"/>
            <a:chExt cx="738625" cy="1183500"/>
          </a:xfrm>
        </p:grpSpPr>
        <p:sp>
          <p:nvSpPr>
            <p:cNvPr id="148" name="Google Shape;148;p15"/>
            <p:cNvSpPr/>
            <p:nvPr/>
          </p:nvSpPr>
          <p:spPr>
            <a:xfrm>
              <a:off x="4194725" y="3428375"/>
              <a:ext cx="141900" cy="14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791450" y="2386775"/>
              <a:ext cx="141900" cy="14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15"/>
          <p:cNvGrpSpPr/>
          <p:nvPr/>
        </p:nvGrpSpPr>
        <p:grpSpPr>
          <a:xfrm>
            <a:off x="4879600" y="824275"/>
            <a:ext cx="4045800" cy="1615650"/>
            <a:chOff x="4879600" y="824275"/>
            <a:chExt cx="4045800" cy="1615650"/>
          </a:xfrm>
        </p:grpSpPr>
        <p:sp>
          <p:nvSpPr>
            <p:cNvPr id="151" name="Google Shape;151;p15"/>
            <p:cNvSpPr/>
            <p:nvPr/>
          </p:nvSpPr>
          <p:spPr>
            <a:xfrm>
              <a:off x="7201900" y="824275"/>
              <a:ext cx="1723500" cy="62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Осеннее равноденствие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52" name="Google Shape;152;p15"/>
            <p:cNvCxnSpPr>
              <a:stCxn id="151" idx="1"/>
              <a:endCxn id="122" idx="7"/>
            </p:cNvCxnSpPr>
            <p:nvPr/>
          </p:nvCxnSpPr>
          <p:spPr>
            <a:xfrm flipH="1">
              <a:off x="4879600" y="1138825"/>
              <a:ext cx="2322300" cy="1301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>
            <a:off x="2702337" y="1085880"/>
            <a:ext cx="3742800" cy="3766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Экваториальная система координат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3821685" y="1085747"/>
            <a:ext cx="1503600" cy="3761700"/>
          </a:xfrm>
          <a:prstGeom prst="chord">
            <a:avLst>
              <a:gd fmla="val 5401208" name="adj1"/>
              <a:gd fmla="val 16193957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/>
          <p:nvPr/>
        </p:nvSpPr>
        <p:spPr>
          <a:xfrm rot="5400000">
            <a:off x="4044201" y="1104462"/>
            <a:ext cx="1058400" cy="3742200"/>
          </a:xfrm>
          <a:prstGeom prst="chord">
            <a:avLst>
              <a:gd fmla="val 5399952" name="adj1"/>
              <a:gd fmla="val 16198627" name="adj2"/>
            </a:avLst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/>
          <p:nvPr/>
        </p:nvSpPr>
        <p:spPr>
          <a:xfrm rot="-5400000">
            <a:off x="4050255" y="1100228"/>
            <a:ext cx="1058400" cy="3742200"/>
          </a:xfrm>
          <a:prstGeom prst="chord">
            <a:avLst>
              <a:gd fmla="val 5399952" name="adj1"/>
              <a:gd fmla="val 16198627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2712218" y="2964172"/>
            <a:ext cx="3721500" cy="2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/>
          <p:nvPr/>
        </p:nvSpPr>
        <p:spPr>
          <a:xfrm rot="10800000">
            <a:off x="3808342" y="1085870"/>
            <a:ext cx="1517100" cy="3761700"/>
          </a:xfrm>
          <a:prstGeom prst="chord">
            <a:avLst>
              <a:gd fmla="val 5405611" name="adj1"/>
              <a:gd fmla="val 1619095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p16"/>
          <p:cNvCxnSpPr>
            <a:endCxn id="160" idx="1"/>
          </p:cNvCxnSpPr>
          <p:nvPr/>
        </p:nvCxnSpPr>
        <p:spPr>
          <a:xfrm flipH="1" rot="10800000">
            <a:off x="2702300" y="2974814"/>
            <a:ext cx="3742200" cy="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6"/>
          <p:cNvCxnSpPr/>
          <p:nvPr/>
        </p:nvCxnSpPr>
        <p:spPr>
          <a:xfrm flipH="1">
            <a:off x="4266865" y="2451468"/>
            <a:ext cx="599400" cy="10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6" name="Google Shape;166;p16"/>
          <p:cNvSpPr/>
          <p:nvPr/>
        </p:nvSpPr>
        <p:spPr>
          <a:xfrm>
            <a:off x="6417616" y="2950679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4837961" y="2432683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3821685" y="2468162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2677475" y="2950679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4560489" y="1093949"/>
            <a:ext cx="23100" cy="374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4547559" y="4823838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16"/>
          <p:cNvCxnSpPr>
            <a:stCxn id="170" idx="0"/>
            <a:endCxn id="170" idx="2"/>
          </p:cNvCxnSpPr>
          <p:nvPr/>
        </p:nvCxnSpPr>
        <p:spPr>
          <a:xfrm>
            <a:off x="4572039" y="1093949"/>
            <a:ext cx="0" cy="374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3" name="Google Shape;173;p16"/>
          <p:cNvSpPr/>
          <p:nvPr/>
        </p:nvSpPr>
        <p:spPr>
          <a:xfrm>
            <a:off x="4547559" y="1061275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/>
          <p:nvPr/>
        </p:nvSpPr>
        <p:spPr>
          <a:xfrm rot="2700000">
            <a:off x="4352932" y="2723296"/>
            <a:ext cx="463721" cy="455235"/>
          </a:xfrm>
          <a:prstGeom prst="arc">
            <a:avLst>
              <a:gd fmla="val 16069509" name="adj1"/>
              <a:gd fmla="val 21364252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6"/>
          <p:cNvSpPr/>
          <p:nvPr/>
        </p:nvSpPr>
        <p:spPr>
          <a:xfrm rot="7680691">
            <a:off x="4352905" y="2666914"/>
            <a:ext cx="463772" cy="455247"/>
          </a:xfrm>
          <a:prstGeom prst="arc">
            <a:avLst>
              <a:gd fmla="val 17096849" name="adj1"/>
              <a:gd fmla="val 2079693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6"/>
          <p:cNvCxnSpPr/>
          <p:nvPr/>
        </p:nvCxnSpPr>
        <p:spPr>
          <a:xfrm>
            <a:off x="3846675" y="2491975"/>
            <a:ext cx="1454700" cy="97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6"/>
          <p:cNvCxnSpPr/>
          <p:nvPr/>
        </p:nvCxnSpPr>
        <p:spPr>
          <a:xfrm flipH="1" rot="10800000">
            <a:off x="4566250" y="2215725"/>
            <a:ext cx="691500" cy="754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16"/>
          <p:cNvSpPr/>
          <p:nvPr/>
        </p:nvSpPr>
        <p:spPr>
          <a:xfrm>
            <a:off x="5180771" y="2121739"/>
            <a:ext cx="172800" cy="17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16"/>
          <p:cNvCxnSpPr/>
          <p:nvPr/>
        </p:nvCxnSpPr>
        <p:spPr>
          <a:xfrm flipH="1">
            <a:off x="4264225" y="2968100"/>
            <a:ext cx="304800" cy="53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16"/>
          <p:cNvSpPr/>
          <p:nvPr/>
        </p:nvSpPr>
        <p:spPr>
          <a:xfrm>
            <a:off x="4245383" y="3474283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16"/>
          <p:cNvCxnSpPr/>
          <p:nvPr/>
        </p:nvCxnSpPr>
        <p:spPr>
          <a:xfrm>
            <a:off x="4564850" y="2972400"/>
            <a:ext cx="736200" cy="4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16"/>
          <p:cNvSpPr/>
          <p:nvPr/>
        </p:nvSpPr>
        <p:spPr>
          <a:xfrm>
            <a:off x="4480096" y="2883664"/>
            <a:ext cx="172800" cy="175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5276481" y="3440048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16"/>
          <p:cNvGrpSpPr/>
          <p:nvPr/>
        </p:nvGrpSpPr>
        <p:grpSpPr>
          <a:xfrm>
            <a:off x="188000" y="3000775"/>
            <a:ext cx="4057500" cy="629100"/>
            <a:chOff x="293975" y="4117125"/>
            <a:chExt cx="4057500" cy="629100"/>
          </a:xfrm>
        </p:grpSpPr>
        <p:sp>
          <p:nvSpPr>
            <p:cNvPr id="185" name="Google Shape;185;p16"/>
            <p:cNvSpPr/>
            <p:nvPr/>
          </p:nvSpPr>
          <p:spPr>
            <a:xfrm>
              <a:off x="293975" y="4117125"/>
              <a:ext cx="1723500" cy="62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Весеннее равноденствие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86" name="Google Shape;186;p16"/>
            <p:cNvCxnSpPr>
              <a:stCxn id="185" idx="3"/>
            </p:cNvCxnSpPr>
            <p:nvPr/>
          </p:nvCxnSpPr>
          <p:spPr>
            <a:xfrm>
              <a:off x="2017475" y="4431675"/>
              <a:ext cx="2334000" cy="183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87" name="Google Shape;1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288" y="2525500"/>
            <a:ext cx="117225" cy="13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404" y="2850200"/>
            <a:ext cx="117200" cy="2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7550" y="3150625"/>
            <a:ext cx="161570" cy="13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>
            <a:off x="7401400" y="2533500"/>
            <a:ext cx="1331400" cy="3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Склонение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7446100" y="1272075"/>
            <a:ext cx="12420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Небесное тело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6670450" y="4343850"/>
            <a:ext cx="16083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Прямое восхождение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93" name="Google Shape;193;p16"/>
          <p:cNvCxnSpPr>
            <a:stCxn id="191" idx="1"/>
            <a:endCxn id="178" idx="6"/>
          </p:cNvCxnSpPr>
          <p:nvPr/>
        </p:nvCxnSpPr>
        <p:spPr>
          <a:xfrm flipH="1">
            <a:off x="5353600" y="1537125"/>
            <a:ext cx="2092500" cy="67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6"/>
          <p:cNvCxnSpPr>
            <a:stCxn id="190" idx="1"/>
            <a:endCxn id="188" idx="3"/>
          </p:cNvCxnSpPr>
          <p:nvPr/>
        </p:nvCxnSpPr>
        <p:spPr>
          <a:xfrm flipH="1">
            <a:off x="4970500" y="2702550"/>
            <a:ext cx="2430900" cy="24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6"/>
          <p:cNvCxnSpPr>
            <a:stCxn id="192" idx="1"/>
          </p:cNvCxnSpPr>
          <p:nvPr/>
        </p:nvCxnSpPr>
        <p:spPr>
          <a:xfrm rot="10800000">
            <a:off x="4706650" y="3306600"/>
            <a:ext cx="1963800" cy="130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16"/>
          <p:cNvSpPr/>
          <p:nvPr/>
        </p:nvSpPr>
        <p:spPr>
          <a:xfrm>
            <a:off x="700725" y="1361675"/>
            <a:ext cx="12420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Небесный экватор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97" name="Google Shape;197;p16"/>
          <p:cNvCxnSpPr>
            <a:stCxn id="196" idx="3"/>
          </p:cNvCxnSpPr>
          <p:nvPr/>
        </p:nvCxnSpPr>
        <p:spPr>
          <a:xfrm>
            <a:off x="1942725" y="1626725"/>
            <a:ext cx="1408800" cy="12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/>
          <p:nvPr/>
        </p:nvSpPr>
        <p:spPr>
          <a:xfrm>
            <a:off x="2702337" y="1085880"/>
            <a:ext cx="3742800" cy="3766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 txBox="1"/>
          <p:nvPr>
            <p:ph type="title"/>
          </p:nvPr>
        </p:nvSpPr>
        <p:spPr>
          <a:xfrm>
            <a:off x="311700" y="579775"/>
            <a:ext cx="8520600" cy="48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Эклиптическая</a:t>
            </a: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 система координат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3821685" y="1085747"/>
            <a:ext cx="1503600" cy="3761700"/>
          </a:xfrm>
          <a:prstGeom prst="chord">
            <a:avLst>
              <a:gd fmla="val 5401208" name="adj1"/>
              <a:gd fmla="val 16193957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7"/>
          <p:cNvSpPr/>
          <p:nvPr/>
        </p:nvSpPr>
        <p:spPr>
          <a:xfrm rot="5400000">
            <a:off x="4044201" y="1104462"/>
            <a:ext cx="1058400" cy="3742200"/>
          </a:xfrm>
          <a:prstGeom prst="chord">
            <a:avLst>
              <a:gd fmla="val 5399952" name="adj1"/>
              <a:gd fmla="val 16198627" name="adj2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7"/>
          <p:cNvSpPr/>
          <p:nvPr/>
        </p:nvSpPr>
        <p:spPr>
          <a:xfrm rot="-5400000">
            <a:off x="4050255" y="1100228"/>
            <a:ext cx="1058400" cy="3742200"/>
          </a:xfrm>
          <a:prstGeom prst="chord">
            <a:avLst>
              <a:gd fmla="val 5399952" name="adj1"/>
              <a:gd fmla="val 16198627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2712218" y="2964172"/>
            <a:ext cx="3721500" cy="2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7"/>
          <p:cNvSpPr/>
          <p:nvPr/>
        </p:nvSpPr>
        <p:spPr>
          <a:xfrm rot="10800000">
            <a:off x="3808342" y="1085870"/>
            <a:ext cx="1517100" cy="3761700"/>
          </a:xfrm>
          <a:prstGeom prst="chord">
            <a:avLst>
              <a:gd fmla="val 5405611" name="adj1"/>
              <a:gd fmla="val 1619095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17"/>
          <p:cNvCxnSpPr>
            <a:endCxn id="205" idx="1"/>
          </p:cNvCxnSpPr>
          <p:nvPr/>
        </p:nvCxnSpPr>
        <p:spPr>
          <a:xfrm flipH="1" rot="10800000">
            <a:off x="2702300" y="2974814"/>
            <a:ext cx="3742200" cy="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7"/>
          <p:cNvCxnSpPr/>
          <p:nvPr/>
        </p:nvCxnSpPr>
        <p:spPr>
          <a:xfrm flipH="1">
            <a:off x="4266865" y="2451468"/>
            <a:ext cx="599400" cy="10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1" name="Google Shape;211;p17"/>
          <p:cNvSpPr/>
          <p:nvPr/>
        </p:nvSpPr>
        <p:spPr>
          <a:xfrm>
            <a:off x="6417616" y="2950679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4837961" y="2432683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3821685" y="2468162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2677475" y="2950679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4560489" y="1093949"/>
            <a:ext cx="23100" cy="374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4547559" y="4823838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7"/>
          <p:cNvCxnSpPr>
            <a:stCxn id="215" idx="0"/>
            <a:endCxn id="215" idx="2"/>
          </p:cNvCxnSpPr>
          <p:nvPr/>
        </p:nvCxnSpPr>
        <p:spPr>
          <a:xfrm>
            <a:off x="4572039" y="1093949"/>
            <a:ext cx="0" cy="374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8" name="Google Shape;218;p17"/>
          <p:cNvSpPr/>
          <p:nvPr/>
        </p:nvSpPr>
        <p:spPr>
          <a:xfrm>
            <a:off x="4547559" y="1061275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7"/>
          <p:cNvSpPr/>
          <p:nvPr/>
        </p:nvSpPr>
        <p:spPr>
          <a:xfrm rot="2700000">
            <a:off x="4352932" y="2723296"/>
            <a:ext cx="463721" cy="455235"/>
          </a:xfrm>
          <a:prstGeom prst="arc">
            <a:avLst>
              <a:gd fmla="val 16069509" name="adj1"/>
              <a:gd fmla="val 21364252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7"/>
          <p:cNvSpPr/>
          <p:nvPr/>
        </p:nvSpPr>
        <p:spPr>
          <a:xfrm rot="7680691">
            <a:off x="4352905" y="2666914"/>
            <a:ext cx="463772" cy="455247"/>
          </a:xfrm>
          <a:prstGeom prst="arc">
            <a:avLst>
              <a:gd fmla="val 17096849" name="adj1"/>
              <a:gd fmla="val 2079693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17"/>
          <p:cNvCxnSpPr/>
          <p:nvPr/>
        </p:nvCxnSpPr>
        <p:spPr>
          <a:xfrm>
            <a:off x="3846675" y="2491975"/>
            <a:ext cx="1454700" cy="97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17"/>
          <p:cNvCxnSpPr/>
          <p:nvPr/>
        </p:nvCxnSpPr>
        <p:spPr>
          <a:xfrm flipH="1" rot="10800000">
            <a:off x="4566250" y="2215725"/>
            <a:ext cx="691500" cy="75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17"/>
          <p:cNvSpPr/>
          <p:nvPr/>
        </p:nvSpPr>
        <p:spPr>
          <a:xfrm>
            <a:off x="5180771" y="2121739"/>
            <a:ext cx="172800" cy="17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17"/>
          <p:cNvCxnSpPr/>
          <p:nvPr/>
        </p:nvCxnSpPr>
        <p:spPr>
          <a:xfrm flipH="1">
            <a:off x="4264225" y="2968100"/>
            <a:ext cx="304800" cy="53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7"/>
          <p:cNvSpPr/>
          <p:nvPr/>
        </p:nvSpPr>
        <p:spPr>
          <a:xfrm>
            <a:off x="4245383" y="3474283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17"/>
          <p:cNvCxnSpPr/>
          <p:nvPr/>
        </p:nvCxnSpPr>
        <p:spPr>
          <a:xfrm>
            <a:off x="4564850" y="2972400"/>
            <a:ext cx="736200" cy="4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17"/>
          <p:cNvSpPr/>
          <p:nvPr/>
        </p:nvSpPr>
        <p:spPr>
          <a:xfrm>
            <a:off x="4480096" y="2883664"/>
            <a:ext cx="172800" cy="175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7"/>
          <p:cNvSpPr/>
          <p:nvPr/>
        </p:nvSpPr>
        <p:spPr>
          <a:xfrm>
            <a:off x="5276481" y="3440048"/>
            <a:ext cx="48900" cy="50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88000" y="3000775"/>
            <a:ext cx="4057500" cy="629100"/>
            <a:chOff x="293975" y="4117125"/>
            <a:chExt cx="4057500" cy="629100"/>
          </a:xfrm>
        </p:grpSpPr>
        <p:sp>
          <p:nvSpPr>
            <p:cNvPr id="230" name="Google Shape;230;p17"/>
            <p:cNvSpPr/>
            <p:nvPr/>
          </p:nvSpPr>
          <p:spPr>
            <a:xfrm>
              <a:off x="293975" y="4117125"/>
              <a:ext cx="1723500" cy="62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Весеннее равноденствие</a:t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31" name="Google Shape;231;p17"/>
            <p:cNvCxnSpPr>
              <a:stCxn id="230" idx="3"/>
            </p:cNvCxnSpPr>
            <p:nvPr/>
          </p:nvCxnSpPr>
          <p:spPr>
            <a:xfrm>
              <a:off x="2017475" y="4431675"/>
              <a:ext cx="2334000" cy="183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288" y="2525500"/>
            <a:ext cx="117225" cy="13525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/>
          <p:nvPr/>
        </p:nvSpPr>
        <p:spPr>
          <a:xfrm>
            <a:off x="7205750" y="2296950"/>
            <a:ext cx="1809000" cy="57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Эклиптическая широта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7446100" y="1272075"/>
            <a:ext cx="12420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Небесное тело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6670450" y="4343850"/>
            <a:ext cx="18090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Эклиптическая долгота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36" name="Google Shape;236;p17"/>
          <p:cNvCxnSpPr>
            <a:stCxn id="234" idx="1"/>
            <a:endCxn id="223" idx="6"/>
          </p:cNvCxnSpPr>
          <p:nvPr/>
        </p:nvCxnSpPr>
        <p:spPr>
          <a:xfrm flipH="1">
            <a:off x="5353600" y="1537125"/>
            <a:ext cx="2092500" cy="67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17"/>
          <p:cNvCxnSpPr>
            <a:stCxn id="233" idx="1"/>
            <a:endCxn id="238" idx="3"/>
          </p:cNvCxnSpPr>
          <p:nvPr/>
        </p:nvCxnSpPr>
        <p:spPr>
          <a:xfrm flipH="1">
            <a:off x="4970750" y="2584200"/>
            <a:ext cx="2235000" cy="36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999" y="2847700"/>
            <a:ext cx="147750" cy="238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17"/>
          <p:cNvCxnSpPr>
            <a:stCxn id="235" idx="1"/>
          </p:cNvCxnSpPr>
          <p:nvPr/>
        </p:nvCxnSpPr>
        <p:spPr>
          <a:xfrm rot="10800000">
            <a:off x="4706650" y="3306600"/>
            <a:ext cx="1963800" cy="130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17"/>
          <p:cNvSpPr/>
          <p:nvPr/>
        </p:nvSpPr>
        <p:spPr>
          <a:xfrm>
            <a:off x="611325" y="1490500"/>
            <a:ext cx="13314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Эклиптика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42" name="Google Shape;242;p17"/>
          <p:cNvCxnSpPr>
            <a:stCxn id="241" idx="3"/>
          </p:cNvCxnSpPr>
          <p:nvPr/>
        </p:nvCxnSpPr>
        <p:spPr>
          <a:xfrm>
            <a:off x="1942725" y="1694650"/>
            <a:ext cx="1408800" cy="12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3" name="Google Shape;24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075" y="3138325"/>
            <a:ext cx="172800" cy="22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